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7"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70" d="100"/>
          <a:sy n="70" d="100"/>
        </p:scale>
        <p:origin x="73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D7F517-5697-4C5D-829D-12DA4FCA510F}" type="datetimeFigureOut">
              <a:rPr lang="en-US" smtClean="0"/>
              <a:t>17-Nov-23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247436-89E7-479D-BD38-F7197FD802D1}" type="slidenum">
              <a:rPr lang="en-US" smtClean="0"/>
              <a:t>‹#›</a:t>
            </a:fld>
            <a:endParaRPr lang="en-US"/>
          </a:p>
        </p:txBody>
      </p:sp>
    </p:spTree>
    <p:extLst>
      <p:ext uri="{BB962C8B-B14F-4D97-AF65-F5344CB8AC3E}">
        <p14:creationId xmlns:p14="http://schemas.microsoft.com/office/powerpoint/2010/main" val="17372144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latin typeface="Times New Roman" panose="02020603050405020304" pitchFamily="18" charset="0"/>
                <a:cs typeface="Times New Roman" panose="02020603050405020304" pitchFamily="18" charset="0"/>
              </a:rPr>
              <a:t>This overview sets the stage for understanding the key components of </a:t>
            </a:r>
            <a:r>
              <a:rPr lang="en-US" sz="1200" dirty="0" err="1" smtClean="0">
                <a:solidFill>
                  <a:schemeClr val="tx1"/>
                </a:solidFill>
                <a:latin typeface="Times New Roman" panose="02020603050405020304" pitchFamily="18" charset="0"/>
                <a:cs typeface="Times New Roman" panose="02020603050405020304" pitchFamily="18" charset="0"/>
              </a:rPr>
              <a:t>Melnyk's</a:t>
            </a:r>
            <a:r>
              <a:rPr lang="en-US" sz="1200" dirty="0" smtClean="0">
                <a:solidFill>
                  <a:schemeClr val="tx1"/>
                </a:solidFill>
                <a:latin typeface="Times New Roman" panose="02020603050405020304" pitchFamily="18" charset="0"/>
                <a:cs typeface="Times New Roman" panose="02020603050405020304" pitchFamily="18" charset="0"/>
              </a:rPr>
              <a:t> 7 Steps and the ARCC Model in the context of Evidence-Based Practice in healthcare. The 7 Steps provide a structured approach, while the ARCC Model, as evidenced by the study, demonstrates its effectiveness in enhancing organizational culture, clinician beliefs, EBP implementation, and ultimately, patient outcomes. Let's delve into </a:t>
            </a:r>
            <a:r>
              <a:rPr lang="en-US" sz="1200" dirty="0" err="1" smtClean="0">
                <a:solidFill>
                  <a:schemeClr val="tx1"/>
                </a:solidFill>
                <a:latin typeface="Times New Roman" panose="02020603050405020304" pitchFamily="18" charset="0"/>
                <a:cs typeface="Times New Roman" panose="02020603050405020304" pitchFamily="18" charset="0"/>
              </a:rPr>
              <a:t>Melnyk's</a:t>
            </a:r>
            <a:r>
              <a:rPr lang="en-US" sz="1200" dirty="0" smtClean="0">
                <a:solidFill>
                  <a:schemeClr val="tx1"/>
                </a:solidFill>
                <a:latin typeface="Times New Roman" panose="02020603050405020304" pitchFamily="18" charset="0"/>
                <a:cs typeface="Times New Roman" panose="02020603050405020304" pitchFamily="18" charset="0"/>
              </a:rPr>
              <a:t> systematic approach and the collaborative nature of the ARCC Model for a comprehensive understanding of EBP in healthcare.</a:t>
            </a:r>
          </a:p>
          <a:p>
            <a:endParaRPr lang="en-US" dirty="0"/>
          </a:p>
        </p:txBody>
      </p:sp>
      <p:sp>
        <p:nvSpPr>
          <p:cNvPr id="4" name="Slide Number Placeholder 3"/>
          <p:cNvSpPr>
            <a:spLocks noGrp="1"/>
          </p:cNvSpPr>
          <p:nvPr>
            <p:ph type="sldNum" sz="quarter" idx="10"/>
          </p:nvPr>
        </p:nvSpPr>
        <p:spPr/>
        <p:txBody>
          <a:bodyPr/>
          <a:lstStyle/>
          <a:p>
            <a:fld id="{B2247436-89E7-479D-BD38-F7197FD802D1}" type="slidenum">
              <a:rPr lang="en-US" smtClean="0"/>
              <a:t>3</a:t>
            </a:fld>
            <a:endParaRPr lang="en-US"/>
          </a:p>
        </p:txBody>
      </p:sp>
    </p:spTree>
    <p:extLst>
      <p:ext uri="{BB962C8B-B14F-4D97-AF65-F5344CB8AC3E}">
        <p14:creationId xmlns:p14="http://schemas.microsoft.com/office/powerpoint/2010/main" val="42370969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This comparative analysis illustrates how </a:t>
            </a:r>
            <a:r>
              <a:rPr lang="en-US" sz="1200" kern="1200" dirty="0" err="1" smtClean="0">
                <a:solidFill>
                  <a:schemeClr val="tx1"/>
                </a:solidFill>
                <a:effectLst/>
                <a:latin typeface="+mn-lt"/>
                <a:ea typeface="+mn-ea"/>
                <a:cs typeface="+mn-cs"/>
              </a:rPr>
              <a:t>Melnyk's</a:t>
            </a:r>
            <a:r>
              <a:rPr lang="en-US" sz="1200" kern="1200" dirty="0" smtClean="0">
                <a:solidFill>
                  <a:schemeClr val="tx1"/>
                </a:solidFill>
                <a:effectLst/>
                <a:latin typeface="+mn-lt"/>
                <a:ea typeface="+mn-ea"/>
                <a:cs typeface="+mn-cs"/>
              </a:rPr>
              <a:t> foundational steps align and differ with the ARCC Model, showcasing the unique contributions and emphasis of each model in the context of Evidence-Based Practice. While </a:t>
            </a:r>
            <a:r>
              <a:rPr lang="en-US" sz="1200" kern="1200" dirty="0" err="1" smtClean="0">
                <a:solidFill>
                  <a:schemeClr val="tx1"/>
                </a:solidFill>
                <a:effectLst/>
                <a:latin typeface="+mn-lt"/>
                <a:ea typeface="+mn-ea"/>
                <a:cs typeface="+mn-cs"/>
              </a:rPr>
              <a:t>Melnyk's</a:t>
            </a:r>
            <a:r>
              <a:rPr lang="en-US" sz="1200" kern="1200" dirty="0" smtClean="0">
                <a:solidFill>
                  <a:schemeClr val="tx1"/>
                </a:solidFill>
                <a:effectLst/>
                <a:latin typeface="+mn-lt"/>
                <a:ea typeface="+mn-ea"/>
                <a:cs typeface="+mn-cs"/>
              </a:rPr>
              <a:t> 7 Steps provide a comprehensive framework, the ARCC Model extends the process by incorporating organizational culture assessment and specific strategies for mentor preparation, emphasizing collaboration for improved EBP implementation and patient outcomes. It's important to recognize the distinct strengths and nuances of each model to choose the most suitable approach for implementing Evidence-Based Practice in healthcare settings.</a:t>
            </a:r>
          </a:p>
          <a:p>
            <a:endParaRPr lang="en-US" dirty="0"/>
          </a:p>
        </p:txBody>
      </p:sp>
      <p:sp>
        <p:nvSpPr>
          <p:cNvPr id="4" name="Slide Number Placeholder 3"/>
          <p:cNvSpPr>
            <a:spLocks noGrp="1"/>
          </p:cNvSpPr>
          <p:nvPr>
            <p:ph type="sldNum" sz="quarter" idx="10"/>
          </p:nvPr>
        </p:nvSpPr>
        <p:spPr/>
        <p:txBody>
          <a:bodyPr/>
          <a:lstStyle/>
          <a:p>
            <a:fld id="{B2247436-89E7-479D-BD38-F7197FD802D1}" type="slidenum">
              <a:rPr lang="en-US" smtClean="0"/>
              <a:t>5</a:t>
            </a:fld>
            <a:endParaRPr lang="en-US"/>
          </a:p>
        </p:txBody>
      </p:sp>
    </p:spTree>
    <p:extLst>
      <p:ext uri="{BB962C8B-B14F-4D97-AF65-F5344CB8AC3E}">
        <p14:creationId xmlns:p14="http://schemas.microsoft.com/office/powerpoint/2010/main" val="3661614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95A14EF-51D5-4811-873F-54AF88A50A14}" type="datetimeFigureOut">
              <a:rPr lang="en-US" smtClean="0"/>
              <a:t>17-Nov-23</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A44D7BD-605C-4721-88DE-E06A2D402F3F}" type="slidenum">
              <a:rPr lang="en-US" smtClean="0"/>
              <a:t>‹#›</a:t>
            </a:fld>
            <a:endParaRPr lang="en-US"/>
          </a:p>
        </p:txBody>
      </p:sp>
    </p:spTree>
    <p:extLst>
      <p:ext uri="{BB962C8B-B14F-4D97-AF65-F5344CB8AC3E}">
        <p14:creationId xmlns:p14="http://schemas.microsoft.com/office/powerpoint/2010/main" val="73320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5A14EF-51D5-4811-873F-54AF88A50A14}" type="datetimeFigureOut">
              <a:rPr lang="en-US" smtClean="0"/>
              <a:t>17-Nov-23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A44D7BD-605C-4721-88DE-E06A2D402F3F}" type="slidenum">
              <a:rPr lang="en-US" smtClean="0"/>
              <a:t>‹#›</a:t>
            </a:fld>
            <a:endParaRPr lang="en-US"/>
          </a:p>
        </p:txBody>
      </p:sp>
    </p:spTree>
    <p:extLst>
      <p:ext uri="{BB962C8B-B14F-4D97-AF65-F5344CB8AC3E}">
        <p14:creationId xmlns:p14="http://schemas.microsoft.com/office/powerpoint/2010/main" val="4107615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5A14EF-51D5-4811-873F-54AF88A50A14}" type="datetimeFigureOut">
              <a:rPr lang="en-US" smtClean="0"/>
              <a:t>17-Nov-23</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A44D7BD-605C-4721-88DE-E06A2D402F3F}"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333661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95A14EF-51D5-4811-873F-54AF88A50A14}" type="datetimeFigureOut">
              <a:rPr lang="en-US" smtClean="0"/>
              <a:t>17-Nov-23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A44D7BD-605C-4721-88DE-E06A2D402F3F}" type="slidenum">
              <a:rPr lang="en-US" smtClean="0"/>
              <a:t>‹#›</a:t>
            </a:fld>
            <a:endParaRPr lang="en-US"/>
          </a:p>
        </p:txBody>
      </p:sp>
    </p:spTree>
    <p:extLst>
      <p:ext uri="{BB962C8B-B14F-4D97-AF65-F5344CB8AC3E}">
        <p14:creationId xmlns:p14="http://schemas.microsoft.com/office/powerpoint/2010/main" val="11743010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95A14EF-51D5-4811-873F-54AF88A50A14}" type="datetimeFigureOut">
              <a:rPr lang="en-US" smtClean="0"/>
              <a:t>17-Nov-23</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A44D7BD-605C-4721-88DE-E06A2D402F3F}"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351811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95A14EF-51D5-4811-873F-54AF88A50A14}" type="datetimeFigureOut">
              <a:rPr lang="en-US" smtClean="0"/>
              <a:t>17-Nov-23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A44D7BD-605C-4721-88DE-E06A2D402F3F}" type="slidenum">
              <a:rPr lang="en-US" smtClean="0"/>
              <a:t>‹#›</a:t>
            </a:fld>
            <a:endParaRPr lang="en-US"/>
          </a:p>
        </p:txBody>
      </p:sp>
    </p:spTree>
    <p:extLst>
      <p:ext uri="{BB962C8B-B14F-4D97-AF65-F5344CB8AC3E}">
        <p14:creationId xmlns:p14="http://schemas.microsoft.com/office/powerpoint/2010/main" val="20038109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95A14EF-51D5-4811-873F-54AF88A50A14}" type="datetimeFigureOut">
              <a:rPr lang="en-US" smtClean="0"/>
              <a:t>17-Nov-23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A44D7BD-605C-4721-88DE-E06A2D402F3F}" type="slidenum">
              <a:rPr lang="en-US" smtClean="0"/>
              <a:t>‹#›</a:t>
            </a:fld>
            <a:endParaRPr lang="en-US"/>
          </a:p>
        </p:txBody>
      </p:sp>
    </p:spTree>
    <p:extLst>
      <p:ext uri="{BB962C8B-B14F-4D97-AF65-F5344CB8AC3E}">
        <p14:creationId xmlns:p14="http://schemas.microsoft.com/office/powerpoint/2010/main" val="5795063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95A14EF-51D5-4811-873F-54AF88A50A14}" type="datetimeFigureOut">
              <a:rPr lang="en-US" smtClean="0"/>
              <a:t>17-Nov-23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A44D7BD-605C-4721-88DE-E06A2D402F3F}" type="slidenum">
              <a:rPr lang="en-US" smtClean="0"/>
              <a:t>‹#›</a:t>
            </a:fld>
            <a:endParaRPr lang="en-US"/>
          </a:p>
        </p:txBody>
      </p:sp>
    </p:spTree>
    <p:extLst>
      <p:ext uri="{BB962C8B-B14F-4D97-AF65-F5344CB8AC3E}">
        <p14:creationId xmlns:p14="http://schemas.microsoft.com/office/powerpoint/2010/main" val="55672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95A14EF-51D5-4811-873F-54AF88A50A14}" type="datetimeFigureOut">
              <a:rPr lang="en-US" smtClean="0"/>
              <a:t>17-Nov-23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A44D7BD-605C-4721-88DE-E06A2D402F3F}" type="slidenum">
              <a:rPr lang="en-US" smtClean="0"/>
              <a:t>‹#›</a:t>
            </a:fld>
            <a:endParaRPr lang="en-US"/>
          </a:p>
        </p:txBody>
      </p:sp>
    </p:spTree>
    <p:extLst>
      <p:ext uri="{BB962C8B-B14F-4D97-AF65-F5344CB8AC3E}">
        <p14:creationId xmlns:p14="http://schemas.microsoft.com/office/powerpoint/2010/main" val="2334740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5A14EF-51D5-4811-873F-54AF88A50A14}" type="datetimeFigureOut">
              <a:rPr lang="en-US" smtClean="0"/>
              <a:t>17-Nov-23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A44D7BD-605C-4721-88DE-E06A2D402F3F}" type="slidenum">
              <a:rPr lang="en-US" smtClean="0"/>
              <a:t>‹#›</a:t>
            </a:fld>
            <a:endParaRPr lang="en-US"/>
          </a:p>
        </p:txBody>
      </p:sp>
    </p:spTree>
    <p:extLst>
      <p:ext uri="{BB962C8B-B14F-4D97-AF65-F5344CB8AC3E}">
        <p14:creationId xmlns:p14="http://schemas.microsoft.com/office/powerpoint/2010/main" val="3269627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95A14EF-51D5-4811-873F-54AF88A50A14}" type="datetimeFigureOut">
              <a:rPr lang="en-US" smtClean="0"/>
              <a:t>17-Nov-23</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A44D7BD-605C-4721-88DE-E06A2D402F3F}" type="slidenum">
              <a:rPr lang="en-US" smtClean="0"/>
              <a:t>‹#›</a:t>
            </a:fld>
            <a:endParaRPr lang="en-US"/>
          </a:p>
        </p:txBody>
      </p:sp>
    </p:spTree>
    <p:extLst>
      <p:ext uri="{BB962C8B-B14F-4D97-AF65-F5344CB8AC3E}">
        <p14:creationId xmlns:p14="http://schemas.microsoft.com/office/powerpoint/2010/main" val="1316219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95A14EF-51D5-4811-873F-54AF88A50A14}" type="datetimeFigureOut">
              <a:rPr lang="en-US" smtClean="0"/>
              <a:t>17-Nov-23</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A44D7BD-605C-4721-88DE-E06A2D402F3F}" type="slidenum">
              <a:rPr lang="en-US" smtClean="0"/>
              <a:t>‹#›</a:t>
            </a:fld>
            <a:endParaRPr lang="en-US"/>
          </a:p>
        </p:txBody>
      </p:sp>
    </p:spTree>
    <p:extLst>
      <p:ext uri="{BB962C8B-B14F-4D97-AF65-F5344CB8AC3E}">
        <p14:creationId xmlns:p14="http://schemas.microsoft.com/office/powerpoint/2010/main" val="2297319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95A14EF-51D5-4811-873F-54AF88A50A14}" type="datetimeFigureOut">
              <a:rPr lang="en-US" smtClean="0"/>
              <a:t>17-Nov-23</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A44D7BD-605C-4721-88DE-E06A2D402F3F}" type="slidenum">
              <a:rPr lang="en-US" smtClean="0"/>
              <a:t>‹#›</a:t>
            </a:fld>
            <a:endParaRPr lang="en-US"/>
          </a:p>
        </p:txBody>
      </p:sp>
    </p:spTree>
    <p:extLst>
      <p:ext uri="{BB962C8B-B14F-4D97-AF65-F5344CB8AC3E}">
        <p14:creationId xmlns:p14="http://schemas.microsoft.com/office/powerpoint/2010/main" val="109058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5A14EF-51D5-4811-873F-54AF88A50A14}" type="datetimeFigureOut">
              <a:rPr lang="en-US" smtClean="0"/>
              <a:t>17-Nov-23</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A44D7BD-605C-4721-88DE-E06A2D402F3F}" type="slidenum">
              <a:rPr lang="en-US" smtClean="0"/>
              <a:t>‹#›</a:t>
            </a:fld>
            <a:endParaRPr lang="en-US"/>
          </a:p>
        </p:txBody>
      </p:sp>
    </p:spTree>
    <p:extLst>
      <p:ext uri="{BB962C8B-B14F-4D97-AF65-F5344CB8AC3E}">
        <p14:creationId xmlns:p14="http://schemas.microsoft.com/office/powerpoint/2010/main" val="3221163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5A14EF-51D5-4811-873F-54AF88A50A14}" type="datetimeFigureOut">
              <a:rPr lang="en-US" smtClean="0"/>
              <a:t>17-Nov-23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A44D7BD-605C-4721-88DE-E06A2D402F3F}" type="slidenum">
              <a:rPr lang="en-US" smtClean="0"/>
              <a:t>‹#›</a:t>
            </a:fld>
            <a:endParaRPr lang="en-US"/>
          </a:p>
        </p:txBody>
      </p:sp>
    </p:spTree>
    <p:extLst>
      <p:ext uri="{BB962C8B-B14F-4D97-AF65-F5344CB8AC3E}">
        <p14:creationId xmlns:p14="http://schemas.microsoft.com/office/powerpoint/2010/main" val="1102754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5A14EF-51D5-4811-873F-54AF88A50A14}" type="datetimeFigureOut">
              <a:rPr lang="en-US" smtClean="0"/>
              <a:t>17-Nov-23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A44D7BD-605C-4721-88DE-E06A2D402F3F}" type="slidenum">
              <a:rPr lang="en-US" smtClean="0"/>
              <a:t>‹#›</a:t>
            </a:fld>
            <a:endParaRPr lang="en-US"/>
          </a:p>
        </p:txBody>
      </p:sp>
    </p:spTree>
    <p:extLst>
      <p:ext uri="{BB962C8B-B14F-4D97-AF65-F5344CB8AC3E}">
        <p14:creationId xmlns:p14="http://schemas.microsoft.com/office/powerpoint/2010/main" val="2276973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95A14EF-51D5-4811-873F-54AF88A50A14}" type="datetimeFigureOut">
              <a:rPr lang="en-US" smtClean="0"/>
              <a:t>17-Nov-23</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A44D7BD-605C-4721-88DE-E06A2D402F3F}" type="slidenum">
              <a:rPr lang="en-US" smtClean="0"/>
              <a:t>‹#›</a:t>
            </a:fld>
            <a:endParaRPr lang="en-US"/>
          </a:p>
        </p:txBody>
      </p:sp>
    </p:spTree>
    <p:extLst>
      <p:ext uri="{BB962C8B-B14F-4D97-AF65-F5344CB8AC3E}">
        <p14:creationId xmlns:p14="http://schemas.microsoft.com/office/powerpoint/2010/main" val="1707364375"/>
      </p:ext>
    </p:extLst>
  </p:cSld>
  <p:clrMap bg1="lt1" tx1="dk1" bg2="lt2" tx2="dk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 id="2147483788" r:id="rId11"/>
    <p:sldLayoutId id="2147483789" r:id="rId12"/>
    <p:sldLayoutId id="2147483790" r:id="rId13"/>
    <p:sldLayoutId id="2147483791" r:id="rId14"/>
    <p:sldLayoutId id="2147483792" r:id="rId15"/>
    <p:sldLayoutId id="21474837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doi.org/10.1111/wvn.12188" TargetMode="External"/><Relationship Id="rId2" Type="http://schemas.openxmlformats.org/officeDocument/2006/relationships/hyperlink" Target="https://doi.org/10.1097/hmr.0000000000000254"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44699"/>
            <a:ext cx="9144000" cy="772732"/>
          </a:xfrm>
        </p:spPr>
        <p:txBody>
          <a:bodyPr>
            <a:normAutofit fontScale="90000"/>
          </a:bodyPr>
          <a:lstStyle/>
          <a:p>
            <a:r>
              <a:rPr lang="en-US" sz="2800" b="1" dirty="0" smtClean="0">
                <a:latin typeface="Times New Roman" panose="02020603050405020304" pitchFamily="18" charset="0"/>
                <a:cs typeface="Times New Roman" panose="02020603050405020304" pitchFamily="18" charset="0"/>
              </a:rPr>
              <a:t/>
            </a:r>
            <a:br>
              <a:rPr lang="en-US" sz="2800" b="1" dirty="0" smtClean="0">
                <a:latin typeface="Times New Roman" panose="02020603050405020304" pitchFamily="18" charset="0"/>
                <a:cs typeface="Times New Roman" panose="02020603050405020304" pitchFamily="18" charset="0"/>
              </a:rPr>
            </a:br>
            <a:r>
              <a:rPr lang="en-US" sz="2800" b="1" dirty="0" smtClean="0">
                <a:latin typeface="Times New Roman" panose="02020603050405020304" pitchFamily="18" charset="0"/>
                <a:cs typeface="Times New Roman" panose="02020603050405020304" pitchFamily="18" charset="0"/>
              </a:rPr>
              <a:t>Evidence-Based Practice Models in Healthcare</a:t>
            </a:r>
            <a:endParaRPr lang="en-US" sz="28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24000" y="1146219"/>
            <a:ext cx="9144000" cy="5035639"/>
          </a:xfrm>
        </p:spPr>
        <p:txBody>
          <a:bodyPr>
            <a:normAutofit fontScale="92500" lnSpcReduction="10000"/>
          </a:bodyPr>
          <a:lstStyle/>
          <a:p>
            <a:r>
              <a:rPr lang="en-US" b="1" dirty="0" smtClean="0">
                <a:latin typeface="Times New Roman" panose="02020603050405020304" pitchFamily="18" charset="0"/>
                <a:cs typeface="Times New Roman" panose="02020603050405020304" pitchFamily="18" charset="0"/>
              </a:rPr>
              <a:t>Overview</a:t>
            </a:r>
          </a:p>
          <a:p>
            <a:pPr algn="l"/>
            <a:r>
              <a:rPr lang="en-US" b="1" dirty="0" smtClean="0">
                <a:latin typeface="Times New Roman" panose="02020603050405020304" pitchFamily="18" charset="0"/>
                <a:cs typeface="Times New Roman" panose="02020603050405020304" pitchFamily="18" charset="0"/>
              </a:rPr>
              <a:t>Introduction</a:t>
            </a:r>
          </a:p>
          <a:p>
            <a:pPr algn="l"/>
            <a:r>
              <a:rPr lang="en-US" dirty="0" smtClean="0">
                <a:latin typeface="Times New Roman" panose="02020603050405020304" pitchFamily="18" charset="0"/>
                <a:cs typeface="Times New Roman" panose="02020603050405020304" pitchFamily="18" charset="0"/>
              </a:rPr>
              <a:t>• Practice (EBP) is a crucial aspect of healthcare decision-making.</a:t>
            </a:r>
          </a:p>
          <a:p>
            <a:r>
              <a:rPr lang="en-US" dirty="0" smtClean="0">
                <a:latin typeface="Times New Roman" panose="02020603050405020304" pitchFamily="18" charset="0"/>
                <a:cs typeface="Times New Roman" panose="02020603050405020304" pitchFamily="18" charset="0"/>
              </a:rPr>
              <a:t>• It involves integrating the best available evidence, clinical expertise, and patient preferences within a caring context.</a:t>
            </a:r>
          </a:p>
          <a:p>
            <a:pPr algn="l"/>
            <a:endParaRPr lang="en-US" dirty="0" smtClean="0">
              <a:latin typeface="Times New Roman" panose="02020603050405020304" pitchFamily="18" charset="0"/>
              <a:cs typeface="Times New Roman" panose="02020603050405020304" pitchFamily="18" charset="0"/>
            </a:endParaRPr>
          </a:p>
          <a:p>
            <a:pPr algn="l"/>
            <a:r>
              <a:rPr lang="en-US" b="1" dirty="0" smtClean="0">
                <a:latin typeface="Times New Roman" panose="02020603050405020304" pitchFamily="18" charset="0"/>
                <a:cs typeface="Times New Roman" panose="02020603050405020304" pitchFamily="18" charset="0"/>
              </a:rPr>
              <a:t>Importance of EBP</a:t>
            </a:r>
          </a:p>
          <a:p>
            <a:pPr marL="285750"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Elevates </a:t>
            </a:r>
            <a:r>
              <a:rPr lang="en-US" dirty="0">
                <a:latin typeface="Times New Roman" panose="02020603050405020304" pitchFamily="18" charset="0"/>
                <a:cs typeface="Times New Roman" panose="02020603050405020304" pitchFamily="18" charset="0"/>
              </a:rPr>
              <a:t>Standard of Care (</a:t>
            </a:r>
            <a:r>
              <a:rPr lang="en-US" dirty="0" smtClean="0">
                <a:latin typeface="Times New Roman" panose="02020603050405020304" pitchFamily="18" charset="0"/>
                <a:cs typeface="Times New Roman" panose="02020603050405020304" pitchFamily="18" charset="0"/>
              </a:rPr>
              <a:t>Engle et al., 2019)</a:t>
            </a:r>
            <a:endParaRPr lang="en-US"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Promotes Patient-Centered Practices</a:t>
            </a: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Contributes to a Safe Healthcare Environment</a:t>
            </a: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Enhances Efficiency in Healthcare</a:t>
            </a: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Facilitates Continuous Improvement</a:t>
            </a: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Aligns with Ethical Standards</a:t>
            </a: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Responsiveness to Evolving Patient Needs</a:t>
            </a:r>
          </a:p>
          <a:p>
            <a:pPr algn="l"/>
            <a:endParaRPr lang="en-US" dirty="0" smtClean="0">
              <a:latin typeface="Times New Roman" panose="02020603050405020304" pitchFamily="18" charset="0"/>
              <a:cs typeface="Times New Roman" panose="02020603050405020304" pitchFamily="18" charset="0"/>
            </a:endParaRPr>
          </a:p>
          <a:p>
            <a:pPr algn="l"/>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8906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386366"/>
            <a:ext cx="3932237" cy="601059"/>
          </a:xfrm>
        </p:spPr>
        <p:txBody>
          <a:bodyPr>
            <a:normAutofit/>
          </a:bodyPr>
          <a:lstStyle/>
          <a:p>
            <a:r>
              <a:rPr lang="en-US" sz="2400" i="1" dirty="0" smtClean="0">
                <a:latin typeface="Times New Roman" panose="02020603050405020304" pitchFamily="18" charset="0"/>
                <a:cs typeface="Times New Roman" panose="02020603050405020304" pitchFamily="18" charset="0"/>
              </a:rPr>
              <a:t>Cont</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
        <p:nvSpPr>
          <p:cNvPr id="4" name="Text Placeholder 3"/>
          <p:cNvSpPr>
            <a:spLocks noGrp="1"/>
          </p:cNvSpPr>
          <p:nvPr>
            <p:ph type="body" sz="half" idx="2"/>
          </p:nvPr>
        </p:nvSpPr>
        <p:spPr>
          <a:xfrm>
            <a:off x="711000" y="1541218"/>
            <a:ext cx="5779951" cy="3803516"/>
          </a:xfrm>
        </p:spPr>
        <p:txBody>
          <a:bodyPr>
            <a:normAutofit/>
          </a:bodyPr>
          <a:lstStyle/>
          <a:p>
            <a:endParaRPr lang="en-US" sz="2400" dirty="0" smtClean="0">
              <a:latin typeface="Times New Roman" panose="02020603050405020304" pitchFamily="18" charset="0"/>
              <a:cs typeface="Times New Roman" panose="02020603050405020304" pitchFamily="18" charset="0"/>
            </a:endParaRPr>
          </a:p>
          <a:p>
            <a:r>
              <a:rPr lang="en-US" sz="2400" b="1" dirty="0" err="1" smtClean="0">
                <a:latin typeface="Times New Roman" panose="02020603050405020304" pitchFamily="18" charset="0"/>
                <a:cs typeface="Times New Roman" panose="02020603050405020304" pitchFamily="18" charset="0"/>
              </a:rPr>
              <a:t>Melnyk's</a:t>
            </a:r>
            <a:r>
              <a:rPr lang="en-US" sz="2400" b="1" dirty="0" smtClean="0">
                <a:latin typeface="Times New Roman" panose="02020603050405020304" pitchFamily="18" charset="0"/>
                <a:cs typeface="Times New Roman" panose="02020603050405020304" pitchFamily="18" charset="0"/>
              </a:rPr>
              <a:t> 7 Steps</a:t>
            </a:r>
          </a:p>
          <a:p>
            <a:r>
              <a:rPr lang="en-US" sz="2400" dirty="0" smtClean="0">
                <a:latin typeface="Times New Roman" panose="02020603050405020304" pitchFamily="18" charset="0"/>
                <a:cs typeface="Times New Roman" panose="02020603050405020304" pitchFamily="18" charset="0"/>
              </a:rPr>
              <a:t>• These steps form the foundation of many EBP initiatives.</a:t>
            </a:r>
          </a:p>
          <a:p>
            <a:r>
              <a:rPr lang="en-US" sz="2400" dirty="0" smtClean="0">
                <a:latin typeface="Times New Roman" panose="02020603050405020304" pitchFamily="18" charset="0"/>
                <a:cs typeface="Times New Roman" panose="02020603050405020304" pitchFamily="18" charset="0"/>
              </a:rPr>
              <a:t>• The 7 Steps provide a systematic and structured approach to implementing EBP in healthcare.</a:t>
            </a:r>
          </a:p>
          <a:p>
            <a:endParaRPr lang="en-US" sz="2400"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stretch>
            <a:fillRect/>
          </a:stretch>
        </p:blipFill>
        <p:spPr>
          <a:xfrm>
            <a:off x="6797294" y="1660376"/>
            <a:ext cx="3724745" cy="300593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618512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530225"/>
          </a:xfrm>
        </p:spPr>
        <p:txBody>
          <a:bodyPr>
            <a:normAutofit/>
          </a:bodyPr>
          <a:lstStyle/>
          <a:p>
            <a:r>
              <a:rPr lang="en-US" sz="2400" i="1" dirty="0" smtClean="0">
                <a:latin typeface="Times New Roman" panose="02020603050405020304" pitchFamily="18" charset="0"/>
                <a:cs typeface="Times New Roman" panose="02020603050405020304" pitchFamily="18" charset="0"/>
              </a:rPr>
              <a:t>Cont.</a:t>
            </a:r>
            <a:endParaRPr lang="en-US" sz="2400" i="1" dirty="0">
              <a:latin typeface="Times New Roman" panose="02020603050405020304" pitchFamily="18" charset="0"/>
              <a:cs typeface="Times New Roman" panose="02020603050405020304" pitchFamily="18" charset="0"/>
            </a:endParaRPr>
          </a:p>
        </p:txBody>
      </p:sp>
      <p:sp>
        <p:nvSpPr>
          <p:cNvPr id="4" name="Text Placeholder 3"/>
          <p:cNvSpPr>
            <a:spLocks noGrp="1"/>
          </p:cNvSpPr>
          <p:nvPr>
            <p:ph type="body" sz="half" idx="2"/>
          </p:nvPr>
        </p:nvSpPr>
        <p:spPr>
          <a:xfrm>
            <a:off x="839788" y="1249251"/>
            <a:ext cx="5419344" cy="3552825"/>
          </a:xfrm>
        </p:spPr>
        <p:txBody>
          <a:bodyPr>
            <a:noAutofit/>
          </a:bodyPr>
          <a:lstStyle/>
          <a:p>
            <a:r>
              <a:rPr lang="en-US" sz="2400" b="1" dirty="0" smtClean="0">
                <a:latin typeface="Times New Roman" panose="02020603050405020304" pitchFamily="18" charset="0"/>
                <a:cs typeface="Times New Roman" panose="02020603050405020304" pitchFamily="18" charset="0"/>
              </a:rPr>
              <a:t>ARCC Model</a:t>
            </a:r>
          </a:p>
          <a:p>
            <a:r>
              <a:rPr lang="en-US" sz="2400" dirty="0" smtClean="0">
                <a:latin typeface="Times New Roman" panose="02020603050405020304" pitchFamily="18" charset="0"/>
                <a:cs typeface="Times New Roman" panose="02020603050405020304" pitchFamily="18" charset="0"/>
              </a:rPr>
              <a:t>• Developed by Bernadette </a:t>
            </a:r>
            <a:r>
              <a:rPr lang="en-US" sz="2400" dirty="0" err="1" smtClean="0">
                <a:latin typeface="Times New Roman" panose="02020603050405020304" pitchFamily="18" charset="0"/>
                <a:cs typeface="Times New Roman" panose="02020603050405020304" pitchFamily="18" charset="0"/>
              </a:rPr>
              <a:t>Mazurek</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Melnyk</a:t>
            </a:r>
            <a:r>
              <a:rPr lang="en-US" sz="2400" dirty="0" smtClean="0">
                <a:latin typeface="Times New Roman" panose="02020603050405020304" pitchFamily="18" charset="0"/>
                <a:cs typeface="Times New Roman" panose="02020603050405020304" pitchFamily="18" charset="0"/>
              </a:rPr>
              <a:t> and colleagues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Melnyk</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et al., 2016)</a:t>
            </a:r>
            <a:r>
              <a:rPr lang="en-US" sz="2400" dirty="0" smtClean="0">
                <a:latin typeface="Times New Roman" panose="02020603050405020304" pitchFamily="18" charset="0"/>
                <a:cs typeface="Times New Roman" panose="02020603050405020304" pitchFamily="18" charset="0"/>
              </a:rPr>
              <a:t>.</a:t>
            </a:r>
          </a:p>
          <a:p>
            <a:r>
              <a:rPr lang="en-US" sz="2400" dirty="0" smtClean="0">
                <a:latin typeface="Times New Roman" panose="02020603050405020304" pitchFamily="18" charset="0"/>
                <a:cs typeface="Times New Roman" panose="02020603050405020304" pitchFamily="18" charset="0"/>
              </a:rPr>
              <a:t>• Focuses on improving organizational culture, clinician beliefs, EBP implementation, and patient outcomes.</a:t>
            </a:r>
          </a:p>
          <a:p>
            <a:endParaRPr lang="en-US" sz="2400"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3"/>
          <a:stretch>
            <a:fillRect/>
          </a:stretch>
        </p:blipFill>
        <p:spPr>
          <a:xfrm>
            <a:off x="6479280" y="1249251"/>
            <a:ext cx="4591050" cy="35528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662800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36728"/>
            <a:ext cx="10515600" cy="696036"/>
          </a:xfrm>
        </p:spPr>
        <p:txBody>
          <a:bodyPr>
            <a:normAutofit fontScale="90000"/>
          </a:bodyPr>
          <a:lstStyle/>
          <a:p>
            <a:pPr algn="ctr"/>
            <a:r>
              <a:rPr lang="en-US" sz="2800" dirty="0">
                <a:latin typeface="Times New Roman" panose="02020603050405020304" pitchFamily="18" charset="0"/>
                <a:cs typeface="Times New Roman" panose="02020603050405020304" pitchFamily="18" charset="0"/>
              </a:rPr>
              <a:t/>
            </a:r>
            <a:br>
              <a:rPr lang="en-US" sz="2800" dirty="0">
                <a:latin typeface="Times New Roman" panose="02020603050405020304" pitchFamily="18" charset="0"/>
                <a:cs typeface="Times New Roman" panose="02020603050405020304" pitchFamily="18" charset="0"/>
              </a:rPr>
            </a:br>
            <a:r>
              <a:rPr lang="en-US" sz="2800" b="1" dirty="0" smtClean="0">
                <a:latin typeface="Times New Roman" panose="02020603050405020304" pitchFamily="18" charset="0"/>
                <a:cs typeface="Times New Roman" panose="02020603050405020304" pitchFamily="18" charset="0"/>
              </a:rPr>
              <a:t>Comparative </a:t>
            </a:r>
            <a:r>
              <a:rPr lang="en-US" sz="2800" b="1" dirty="0">
                <a:latin typeface="Times New Roman" panose="02020603050405020304" pitchFamily="18" charset="0"/>
                <a:cs typeface="Times New Roman" panose="02020603050405020304" pitchFamily="18" charset="0"/>
              </a:rPr>
              <a:t>Analysis of EBP Models</a:t>
            </a:r>
            <a:r>
              <a:rPr lang="en-US" sz="2800" dirty="0">
                <a:latin typeface="Times New Roman" panose="02020603050405020304" pitchFamily="18" charset="0"/>
                <a:cs typeface="Times New Roman" panose="02020603050405020304" pitchFamily="18" charset="0"/>
              </a:rPr>
              <a:t/>
            </a:r>
            <a:br>
              <a:rPr lang="en-US" sz="2800" dirty="0">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132764"/>
            <a:ext cx="10515600" cy="5044199"/>
          </a:xfrm>
        </p:spPr>
        <p:txBody>
          <a:bodyPr>
            <a:normAutofit/>
          </a:bodyPr>
          <a:lstStyle/>
          <a:p>
            <a:pPr marL="0" indent="0">
              <a:buNone/>
            </a:pPr>
            <a:r>
              <a:rPr lang="en-US" sz="2400" b="1" dirty="0" smtClean="0">
                <a:latin typeface="Times New Roman" panose="02020603050405020304" pitchFamily="18" charset="0"/>
                <a:cs typeface="Times New Roman" panose="02020603050405020304" pitchFamily="18" charset="0"/>
              </a:rPr>
              <a:t>Key Steps in EBP Models</a:t>
            </a:r>
          </a:p>
          <a:p>
            <a:pPr marL="0" indent="0">
              <a:buNone/>
            </a:pPr>
            <a:endParaRPr lang="en-US" sz="2400" b="1" dirty="0" smtClean="0">
              <a:latin typeface="Times New Roman" panose="02020603050405020304" pitchFamily="18" charset="0"/>
              <a:cs typeface="Times New Roman" panose="02020603050405020304" pitchFamily="18" charset="0"/>
            </a:endParaRPr>
          </a:p>
          <a:p>
            <a:pPr marL="0" indent="0" algn="ctr">
              <a:buNone/>
            </a:pPr>
            <a:endParaRPr lang="en-US" sz="2400" b="1" dirty="0" smtClean="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348110864"/>
              </p:ext>
            </p:extLst>
          </p:nvPr>
        </p:nvGraphicFramePr>
        <p:xfrm>
          <a:off x="955342" y="1828800"/>
          <a:ext cx="9430604" cy="3227909"/>
        </p:xfrm>
        <a:graphic>
          <a:graphicData uri="http://schemas.openxmlformats.org/drawingml/2006/table">
            <a:tbl>
              <a:tblPr firstRow="1" firstCol="1" bandRow="1">
                <a:tableStyleId>{5C22544A-7EE6-4342-B048-85BDC9FD1C3A}</a:tableStyleId>
              </a:tblPr>
              <a:tblGrid>
                <a:gridCol w="4715302"/>
                <a:gridCol w="4715302"/>
              </a:tblGrid>
              <a:tr h="416471">
                <a:tc>
                  <a:txBody>
                    <a:bodyPr/>
                    <a:lstStyle/>
                    <a:p>
                      <a:pPr marL="0" marR="0" algn="l">
                        <a:lnSpc>
                          <a:spcPct val="107000"/>
                        </a:lnSpc>
                        <a:spcBef>
                          <a:spcPts val="0"/>
                        </a:spcBef>
                        <a:spcAft>
                          <a:spcPts val="0"/>
                        </a:spcAft>
                      </a:pPr>
                      <a:r>
                        <a:rPr lang="en-US" sz="1050" dirty="0" err="1">
                          <a:effectLst/>
                        </a:rPr>
                        <a:t>Melnyk's</a:t>
                      </a:r>
                      <a:r>
                        <a:rPr lang="en-US" sz="1050" dirty="0">
                          <a:effectLst/>
                        </a:rPr>
                        <a:t> 7 Steps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050">
                          <a:effectLst/>
                        </a:rPr>
                        <a:t>ARCC Model steps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16471">
                <a:tc>
                  <a:txBody>
                    <a:bodyPr/>
                    <a:lstStyle/>
                    <a:p>
                      <a:pPr marL="0" marR="0" algn="l">
                        <a:lnSpc>
                          <a:spcPct val="107000"/>
                        </a:lnSpc>
                        <a:spcBef>
                          <a:spcPts val="0"/>
                        </a:spcBef>
                        <a:spcAft>
                          <a:spcPts val="0"/>
                        </a:spcAft>
                      </a:pPr>
                      <a:r>
                        <a:rPr lang="en-US" sz="1050">
                          <a:effectLst/>
                        </a:rPr>
                        <a:t>0. Cultivate Inquiry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050">
                          <a:effectLst/>
                        </a:rPr>
                        <a:t>0 Preparation of EBP mentors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81708">
                <a:tc>
                  <a:txBody>
                    <a:bodyPr/>
                    <a:lstStyle/>
                    <a:p>
                      <a:pPr marL="0" marR="0" algn="l">
                        <a:lnSpc>
                          <a:spcPct val="107000"/>
                        </a:lnSpc>
                        <a:spcBef>
                          <a:spcPts val="0"/>
                        </a:spcBef>
                        <a:spcAft>
                          <a:spcPts val="0"/>
                        </a:spcAft>
                      </a:pPr>
                      <a:r>
                        <a:rPr lang="en-US" sz="1050" dirty="0">
                          <a:effectLst/>
                        </a:rPr>
                        <a:t>1. Ask Clinical Questions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050" dirty="0">
                          <a:effectLst/>
                        </a:rPr>
                        <a:t>1. Organizational culture assessment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16471">
                <a:tc>
                  <a:txBody>
                    <a:bodyPr/>
                    <a:lstStyle/>
                    <a:p>
                      <a:pPr marL="0" marR="0" algn="l">
                        <a:lnSpc>
                          <a:spcPct val="107000"/>
                        </a:lnSpc>
                        <a:spcBef>
                          <a:spcPts val="0"/>
                        </a:spcBef>
                        <a:spcAft>
                          <a:spcPts val="0"/>
                        </a:spcAft>
                      </a:pPr>
                      <a:r>
                        <a:rPr lang="en-US" sz="1050" dirty="0">
                          <a:effectLst/>
                        </a:rPr>
                        <a:t>2. Find the Evidence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050">
                          <a:effectLst/>
                        </a:rPr>
                        <a:t>2. Identifying EBP mentors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16471">
                <a:tc>
                  <a:txBody>
                    <a:bodyPr/>
                    <a:lstStyle/>
                    <a:p>
                      <a:pPr marL="0" marR="0" algn="l">
                        <a:lnSpc>
                          <a:spcPct val="107000"/>
                        </a:lnSpc>
                        <a:spcBef>
                          <a:spcPts val="0"/>
                        </a:spcBef>
                        <a:spcAft>
                          <a:spcPts val="0"/>
                        </a:spcAft>
                      </a:pPr>
                      <a:r>
                        <a:rPr lang="en-US" sz="1050">
                          <a:effectLst/>
                        </a:rPr>
                        <a:t>3. Appraise the Evidence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050">
                          <a:effectLst/>
                        </a:rPr>
                        <a:t>3. Developing EBP mentors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16471">
                <a:tc>
                  <a:txBody>
                    <a:bodyPr/>
                    <a:lstStyle/>
                    <a:p>
                      <a:pPr marL="0" marR="0" algn="l">
                        <a:lnSpc>
                          <a:spcPct val="107000"/>
                        </a:lnSpc>
                        <a:spcBef>
                          <a:spcPts val="0"/>
                        </a:spcBef>
                        <a:spcAft>
                          <a:spcPts val="0"/>
                        </a:spcAft>
                      </a:pPr>
                      <a:r>
                        <a:rPr lang="en-US" sz="1050">
                          <a:effectLst/>
                        </a:rPr>
                        <a:t>4. Follow the Evidence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050">
                          <a:effectLst/>
                        </a:rPr>
                        <a:t>4. Implementing the ARCC Model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47375">
                <a:tc>
                  <a:txBody>
                    <a:bodyPr/>
                    <a:lstStyle/>
                    <a:p>
                      <a:pPr marL="0" marR="0" algn="l">
                        <a:lnSpc>
                          <a:spcPct val="107000"/>
                        </a:lnSpc>
                        <a:spcBef>
                          <a:spcPts val="0"/>
                        </a:spcBef>
                        <a:spcAft>
                          <a:spcPts val="0"/>
                        </a:spcAft>
                      </a:pPr>
                      <a:r>
                        <a:rPr lang="en-US" sz="1050">
                          <a:effectLst/>
                        </a:rPr>
                        <a:t>5. Implement the Evidence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050">
                          <a:effectLst/>
                        </a:rPr>
                        <a:t>5. Evaluating EBP beliefs and outcomes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16471">
                <a:tc>
                  <a:txBody>
                    <a:bodyPr/>
                    <a:lstStyle/>
                    <a:p>
                      <a:pPr marL="0" marR="0" algn="l">
                        <a:lnSpc>
                          <a:spcPct val="107000"/>
                        </a:lnSpc>
                        <a:spcBef>
                          <a:spcPts val="0"/>
                        </a:spcBef>
                        <a:spcAft>
                          <a:spcPts val="0"/>
                        </a:spcAft>
                      </a:pPr>
                      <a:r>
                        <a:rPr lang="en-US" sz="1050">
                          <a:effectLst/>
                        </a:rPr>
                        <a:t>6. Evaluate &amp; Disseminate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07000"/>
                        </a:lnSpc>
                        <a:spcBef>
                          <a:spcPts val="0"/>
                        </a:spcBef>
                        <a:spcAft>
                          <a:spcPts val="0"/>
                        </a:spcAft>
                      </a:pPr>
                      <a:r>
                        <a:rPr lang="en-US" sz="1050" dirty="0">
                          <a:effectLst/>
                        </a:rPr>
                        <a:t>6. Disseminating outcomes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966084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781" y="576975"/>
            <a:ext cx="10515600" cy="460256"/>
          </a:xfrm>
        </p:spPr>
        <p:txBody>
          <a:bodyPr>
            <a:normAutofit/>
          </a:bodyPr>
          <a:lstStyle/>
          <a:p>
            <a:r>
              <a:rPr lang="en-US" sz="2400" dirty="0" smtClean="0">
                <a:latin typeface="Times New Roman" panose="02020603050405020304" pitchFamily="18" charset="0"/>
                <a:cs typeface="Times New Roman" panose="02020603050405020304" pitchFamily="18" charset="0"/>
              </a:rPr>
              <a:t>Cont</a:t>
            </a:r>
            <a:r>
              <a:rPr lang="en-US" sz="2400" dirty="0">
                <a:latin typeface="Times New Roman" panose="02020603050405020304" pitchFamily="18" charset="0"/>
                <a:cs typeface="Times New Roman" panose="02020603050405020304" pitchFamily="18" charset="0"/>
              </a:rPr>
              <a:t>.</a:t>
            </a:r>
          </a:p>
        </p:txBody>
      </p:sp>
      <p:sp>
        <p:nvSpPr>
          <p:cNvPr id="3" name="Text Placeholder 2"/>
          <p:cNvSpPr>
            <a:spLocks noGrp="1"/>
          </p:cNvSpPr>
          <p:nvPr>
            <p:ph type="body" idx="1"/>
          </p:nvPr>
        </p:nvSpPr>
        <p:spPr>
          <a:xfrm>
            <a:off x="831850" y="1037231"/>
            <a:ext cx="10515600" cy="5472751"/>
          </a:xfrm>
        </p:spPr>
        <p:txBody>
          <a:bodyPr>
            <a:noAutofit/>
          </a:bodyPr>
          <a:lstStyle/>
          <a:p>
            <a:pPr algn="ctr"/>
            <a:r>
              <a:rPr lang="en-US" b="1" dirty="0" smtClean="0">
                <a:solidFill>
                  <a:schemeClr val="tx1"/>
                </a:solidFill>
                <a:latin typeface="Times New Roman" panose="02020603050405020304" pitchFamily="18" charset="0"/>
                <a:cs typeface="Times New Roman" panose="02020603050405020304" pitchFamily="18" charset="0"/>
              </a:rPr>
              <a:t>Key Differences and Similarities</a:t>
            </a:r>
          </a:p>
          <a:p>
            <a:r>
              <a:rPr lang="en-US" b="1" i="1" dirty="0" smtClean="0">
                <a:solidFill>
                  <a:schemeClr val="tx1"/>
                </a:solidFill>
                <a:latin typeface="Times New Roman" panose="02020603050405020304" pitchFamily="18" charset="0"/>
                <a:cs typeface="Times New Roman" panose="02020603050405020304" pitchFamily="18" charset="0"/>
              </a:rPr>
              <a:t>Differences</a:t>
            </a:r>
          </a:p>
          <a:p>
            <a:r>
              <a:rPr lang="en-US" dirty="0" smtClean="0">
                <a:solidFill>
                  <a:schemeClr val="tx1"/>
                </a:solidFill>
                <a:latin typeface="Times New Roman" panose="02020603050405020304" pitchFamily="18" charset="0"/>
                <a:cs typeface="Times New Roman" panose="02020603050405020304" pitchFamily="18" charset="0"/>
              </a:rPr>
              <a:t>   • </a:t>
            </a:r>
            <a:r>
              <a:rPr lang="en-US" dirty="0" err="1" smtClean="0">
                <a:solidFill>
                  <a:schemeClr val="tx1"/>
                </a:solidFill>
                <a:latin typeface="Times New Roman" panose="02020603050405020304" pitchFamily="18" charset="0"/>
                <a:cs typeface="Times New Roman" panose="02020603050405020304" pitchFamily="18" charset="0"/>
              </a:rPr>
              <a:t>Melnyk's</a:t>
            </a:r>
            <a:r>
              <a:rPr lang="en-US" dirty="0" smtClean="0">
                <a:solidFill>
                  <a:schemeClr val="tx1"/>
                </a:solidFill>
                <a:latin typeface="Times New Roman" panose="02020603050405020304" pitchFamily="18" charset="0"/>
                <a:cs typeface="Times New Roman" panose="02020603050405020304" pitchFamily="18" charset="0"/>
              </a:rPr>
              <a:t> model does not have a step corresponding to the preparation of     EBP mentors.</a:t>
            </a:r>
          </a:p>
          <a:p>
            <a:r>
              <a:rPr lang="en-US" dirty="0" smtClean="0">
                <a:solidFill>
                  <a:schemeClr val="tx1"/>
                </a:solidFill>
                <a:latin typeface="Times New Roman" panose="02020603050405020304" pitchFamily="18" charset="0"/>
                <a:cs typeface="Times New Roman" panose="02020603050405020304" pitchFamily="18" charset="0"/>
              </a:rPr>
              <a:t>• The ARCC Model incorporates an organizational culture assessment, a unique feature not present in </a:t>
            </a:r>
            <a:r>
              <a:rPr lang="en-US" dirty="0" err="1" smtClean="0">
                <a:solidFill>
                  <a:schemeClr val="tx1"/>
                </a:solidFill>
                <a:latin typeface="Times New Roman" panose="02020603050405020304" pitchFamily="18" charset="0"/>
                <a:cs typeface="Times New Roman" panose="02020603050405020304" pitchFamily="18" charset="0"/>
              </a:rPr>
              <a:t>Melnyk's</a:t>
            </a:r>
            <a:r>
              <a:rPr lang="en-US" dirty="0" smtClean="0">
                <a:solidFill>
                  <a:schemeClr val="tx1"/>
                </a:solidFill>
                <a:latin typeface="Times New Roman" panose="02020603050405020304" pitchFamily="18" charset="0"/>
                <a:cs typeface="Times New Roman" panose="02020603050405020304" pitchFamily="18" charset="0"/>
              </a:rPr>
              <a:t> steps.</a:t>
            </a:r>
          </a:p>
          <a:p>
            <a:r>
              <a:rPr lang="en-US" dirty="0" smtClean="0">
                <a:solidFill>
                  <a:schemeClr val="tx1"/>
                </a:solidFill>
                <a:latin typeface="Times New Roman" panose="02020603050405020304" pitchFamily="18" charset="0"/>
                <a:cs typeface="Times New Roman" panose="02020603050405020304" pitchFamily="18" charset="0"/>
              </a:rPr>
              <a:t>• ARCC Model has specific steps dedicated to identifying and developing EBP mentors, as well as implementing the ARCC Model itself.</a:t>
            </a:r>
          </a:p>
          <a:p>
            <a:pPr lvl="0"/>
            <a:endParaRPr lang="en-US" b="1" i="1" dirty="0" smtClean="0">
              <a:solidFill>
                <a:schemeClr val="tx1"/>
              </a:solidFill>
              <a:latin typeface="Times New Roman" panose="02020603050405020304" pitchFamily="18" charset="0"/>
              <a:cs typeface="Times New Roman" panose="02020603050405020304" pitchFamily="18" charset="0"/>
            </a:endParaRPr>
          </a:p>
          <a:p>
            <a:pPr lvl="0"/>
            <a:r>
              <a:rPr lang="en-US" b="1" i="1" dirty="0" smtClean="0">
                <a:solidFill>
                  <a:schemeClr val="tx1"/>
                </a:solidFill>
                <a:latin typeface="Times New Roman" panose="02020603050405020304" pitchFamily="18" charset="0"/>
                <a:cs typeface="Times New Roman" panose="02020603050405020304" pitchFamily="18" charset="0"/>
              </a:rPr>
              <a:t>Similarities</a:t>
            </a:r>
          </a:p>
          <a:p>
            <a:pPr lvl="0"/>
            <a:r>
              <a:rPr lang="en-US" dirty="0" smtClean="0">
                <a:solidFill>
                  <a:schemeClr val="tx1"/>
                </a:solidFill>
                <a:latin typeface="Times New Roman" panose="02020603050405020304" pitchFamily="18" charset="0"/>
                <a:cs typeface="Times New Roman" panose="02020603050405020304" pitchFamily="18" charset="0"/>
              </a:rPr>
              <a:t>• Both models include steps related to asking clinical questions, finding evidence, appraising evidence, following the evidence, implementing the evidence, and evaluating/disseminating outcomes.</a:t>
            </a:r>
          </a:p>
          <a:p>
            <a:endParaRPr lang="en-US" dirty="0" smtClean="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4916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8992" y="1665026"/>
            <a:ext cx="10263116" cy="2771080"/>
          </a:xfrm>
          <a:prstGeom prst="rect">
            <a:avLst/>
          </a:prstGeom>
        </p:spPr>
        <p:txBody>
          <a:bodyPr wrap="square">
            <a:spAutoFit/>
          </a:bodyPr>
          <a:lstStyle/>
          <a:p>
            <a:pPr>
              <a:lnSpc>
                <a:spcPct val="107000"/>
              </a:lnSpc>
              <a:spcAft>
                <a:spcPts val="800"/>
              </a:spcAft>
            </a:pPr>
            <a:r>
              <a:rPr lang="en-US" sz="2000" b="1" dirty="0">
                <a:latin typeface="Times New Roman" panose="02020603050405020304" pitchFamily="18" charset="0"/>
                <a:ea typeface="Calibri" panose="020F0502020204030204" pitchFamily="34" charset="0"/>
                <a:cs typeface="Times New Roman" panose="02020603050405020304" pitchFamily="18" charset="0"/>
              </a:rPr>
              <a:t>R</a:t>
            </a:r>
            <a:r>
              <a:rPr lang="en-US" sz="2000" b="1" smtClean="0">
                <a:effectLst/>
                <a:latin typeface="Times New Roman" panose="02020603050405020304" pitchFamily="18" charset="0"/>
                <a:ea typeface="Calibri" panose="020F0502020204030204" pitchFamily="34" charset="0"/>
                <a:cs typeface="Times New Roman" panose="02020603050405020304" pitchFamily="18" charset="0"/>
              </a:rPr>
              <a:t>eferences</a:t>
            </a:r>
            <a:r>
              <a:rPr lang="en-US" b="1"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en-US" b="1"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Engle, R. L., Mohr, D. C., Holmes, S. K., Seibert, M. N.,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Afable</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M. K.,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Leyson</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J., &amp;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Meterko</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M. (2019). Evidence-based practice and patient-centered care: Doing both well. Health Care Management Review, 46(3), 174–184. </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hlinkClick r:id="rId2"/>
              </a:rPr>
              <a:t>https://doi.org/10.1097/hmr.0000000000000254</a:t>
            </a:r>
            <a:endParaRPr lang="en-US"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Melnyk</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B. M.,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Fineout-Overholt</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E., </a:t>
            </a:r>
            <a:r>
              <a:rPr lang="en-US" dirty="0" err="1" smtClean="0">
                <a:effectLst/>
                <a:latin typeface="Times New Roman" panose="02020603050405020304" pitchFamily="18" charset="0"/>
                <a:ea typeface="Calibri" panose="020F0502020204030204" pitchFamily="34" charset="0"/>
                <a:cs typeface="Times New Roman" panose="02020603050405020304" pitchFamily="18" charset="0"/>
              </a:rPr>
              <a:t>Giggleman</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M., &amp; Choy, K. (2016). A test of the ARCC© model improves implementation of Evidence‐Based practice, healthcare culture, and patient outcomes. Worldviews on Evidence-based Nursing, 14(1), 5–9. </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hlinkClick r:id="rId3"/>
              </a:rPr>
              <a:t>https://doi.org/10.1111/wvn.12188</a:t>
            </a: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07000"/>
              </a:lnSpc>
              <a:spcAft>
                <a:spcPts val="80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47078029"/>
      </p:ext>
    </p:extLst>
  </p:cSld>
  <p:clrMapOvr>
    <a:masterClrMapping/>
  </p:clrMapOvr>
</p:sld>
</file>

<file path=ppt/theme/theme1.xml><?xml version="1.0" encoding="utf-8"?>
<a:theme xmlns:a="http://schemas.openxmlformats.org/drawingml/2006/main" name="Wisp">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TM02892315[[fn=Wisp]]</Template>
  <TotalTime>97</TotalTime>
  <Words>625</Words>
  <Application>Microsoft Office PowerPoint</Application>
  <PresentationFormat>Widescreen</PresentationFormat>
  <Paragraphs>59</Paragraphs>
  <Slides>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Century Gothic</vt:lpstr>
      <vt:lpstr>Times New Roman</vt:lpstr>
      <vt:lpstr>Wingdings 3</vt:lpstr>
      <vt:lpstr>Wisp</vt:lpstr>
      <vt:lpstr> Evidence-Based Practice Models in Healthcare</vt:lpstr>
      <vt:lpstr>Cont.</vt:lpstr>
      <vt:lpstr>Cont.</vt:lpstr>
      <vt:lpstr> Comparative Analysis of EBP Models </vt:lpstr>
      <vt:lpstr>Cont.</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Evidence-Based Practice Models in Healthcare</dc:title>
  <dcterms:created xsi:type="dcterms:W3CDTF">2023-11-17T10:55:43Z</dcterms:created>
  <dcterms:modified xsi:type="dcterms:W3CDTF">2023-11-17T12:33:41Z</dcterms:modified>
</cp:coreProperties>
</file>