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E01131-0260-48E0-8AC1-C4CC77ECDA97}" type="datetimeFigureOut">
              <a:rPr lang="en-US" smtClean="0"/>
              <a:t>3/26/2024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10906-13F6-4750-A0D5-2D1B3786DF37}" type="slidenum">
              <a:rPr lang="en-US" smtClean="0"/>
              <a:t>‹#›</a:t>
            </a:fld>
            <a:endParaRPr lang="en-US"/>
          </a:p>
        </p:txBody>
      </p:sp>
    </p:spTree>
    <p:extLst>
      <p:ext uri="{BB962C8B-B14F-4D97-AF65-F5344CB8AC3E}">
        <p14:creationId xmlns:p14="http://schemas.microsoft.com/office/powerpoint/2010/main" val="102008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morning/afternoon/evening, everyone. Effective communication lies at the heart of exceptional patient care. In today's complex healthcare landscape, clear and concise communication between healthcare professionals and patients is more critical than ever. Misunderstandings can lead to serious consequences – wrong medications, missed appointments, or incorrect care procedures.</a:t>
            </a:r>
          </a:p>
          <a:p>
            <a:r>
              <a:rPr lang="en-US" sz="1200" kern="1200" dirty="0" smtClean="0">
                <a:solidFill>
                  <a:schemeClr val="tx1"/>
                </a:solidFill>
                <a:effectLst/>
                <a:latin typeface="+mn-lt"/>
                <a:ea typeface="+mn-ea"/>
                <a:cs typeface="+mn-cs"/>
              </a:rPr>
              <a:t>That's where Teach-Back enters the picture. This innovative technique empowers patients to take ownership of their health by confirming their understanding of crucial information. Over the next few slides, we'll illustrate the power of Teach-Back in action and how it benefits both patients and the healthcare team.</a:t>
            </a:r>
          </a:p>
        </p:txBody>
      </p:sp>
      <p:sp>
        <p:nvSpPr>
          <p:cNvPr id="4" name="Slide Number Placeholder 3"/>
          <p:cNvSpPr>
            <a:spLocks noGrp="1"/>
          </p:cNvSpPr>
          <p:nvPr>
            <p:ph type="sldNum" sz="quarter" idx="10"/>
          </p:nvPr>
        </p:nvSpPr>
        <p:spPr/>
        <p:txBody>
          <a:bodyPr/>
          <a:lstStyle/>
          <a:p>
            <a:fld id="{7DE10906-13F6-4750-A0D5-2D1B3786DF37}" type="slidenum">
              <a:rPr lang="en-US" smtClean="0"/>
              <a:t>2</a:t>
            </a:fld>
            <a:endParaRPr lang="en-US"/>
          </a:p>
        </p:txBody>
      </p:sp>
    </p:spTree>
    <p:extLst>
      <p:ext uri="{BB962C8B-B14F-4D97-AF65-F5344CB8AC3E}">
        <p14:creationId xmlns:p14="http://schemas.microsoft.com/office/powerpoint/2010/main" val="7633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Teach-Back is a powerful tool that goes beyond basic patient education. It's NOT about testing someone's intelligence or making them feel uncomfortable. Instead, think of it as a partnership. You're working together with the patient to ensure instructions, medication schedules, treatment plans, and follow-up appointments are crystal clear.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By asking open-ended questions like, "To make sure I explained this clearly, could you please repeat the main points back to me?", you open a dialogue that reveals any gaps in understanding in a respectful and patient-centered manner.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E10906-13F6-4750-A0D5-2D1B3786DF37}" type="slidenum">
              <a:rPr lang="en-US" smtClean="0"/>
              <a:t>3</a:t>
            </a:fld>
            <a:endParaRPr lang="en-US"/>
          </a:p>
        </p:txBody>
      </p:sp>
    </p:spTree>
    <p:extLst>
      <p:ext uri="{BB962C8B-B14F-4D97-AF65-F5344CB8AC3E}">
        <p14:creationId xmlns:p14="http://schemas.microsoft.com/office/powerpoint/2010/main" val="155265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Mr. Smith is preparing for a major transition – moving from the structured environment of the hospital back to his home. This is a pivotal time where clear, understandable instructions are crucial for his continued recovery and to prevent setbacks.</a:t>
            </a:r>
          </a:p>
          <a:p>
            <a:r>
              <a:rPr lang="en-US" sz="1200" kern="1200" dirty="0" smtClean="0">
                <a:solidFill>
                  <a:schemeClr val="tx1"/>
                </a:solidFill>
                <a:effectLst/>
                <a:latin typeface="+mn-lt"/>
                <a:ea typeface="+mn-ea"/>
                <a:cs typeface="+mn-cs"/>
              </a:rPr>
              <a:t>Our presentation will demonstrate how different members of Mr. Smith's care team utilize the Teach-Back method at each phase of his discharge process. We'll emphasize how Teach-Back fosters a respectful, patient-centered approach that actively engages Mr. Smith in understanding his care plan.</a:t>
            </a:r>
          </a:p>
          <a:p>
            <a:endParaRPr lang="en-US" dirty="0"/>
          </a:p>
        </p:txBody>
      </p:sp>
      <p:sp>
        <p:nvSpPr>
          <p:cNvPr id="4" name="Slide Number Placeholder 3"/>
          <p:cNvSpPr>
            <a:spLocks noGrp="1"/>
          </p:cNvSpPr>
          <p:nvPr>
            <p:ph type="sldNum" sz="quarter" idx="10"/>
          </p:nvPr>
        </p:nvSpPr>
        <p:spPr/>
        <p:txBody>
          <a:bodyPr/>
          <a:lstStyle/>
          <a:p>
            <a:fld id="{7DE10906-13F6-4750-A0D5-2D1B3786DF37}" type="slidenum">
              <a:rPr lang="en-US" smtClean="0"/>
              <a:t>4</a:t>
            </a:fld>
            <a:endParaRPr lang="en-US"/>
          </a:p>
        </p:txBody>
      </p:sp>
    </p:spTree>
    <p:extLst>
      <p:ext uri="{BB962C8B-B14F-4D97-AF65-F5344CB8AC3E}">
        <p14:creationId xmlns:p14="http://schemas.microsoft.com/office/powerpoint/2010/main" val="92641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nurse plays a vital role in Mr. Smith's post-operative care and his safe transition home. While providing essential wound care instructions, the nurse prioritizes clarity and understanding.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By avoiding medical jargon and using easy-to-follow steps, they create a less intimidating learning environment. The Teach-Back question isn't a quiz but an invitation for Mr. Smith to clarify any confusion and solidify his understanding.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Visual aids like diagrams and videos offer additional reinforcement, catering to different learning styles. The nurse's goal is not just to tell Mr. Smith what to do, but to ensure he feels confident in performing these tasks independently.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E10906-13F6-4750-A0D5-2D1B3786DF37}" type="slidenum">
              <a:rPr lang="en-US" smtClean="0"/>
              <a:t>5</a:t>
            </a:fld>
            <a:endParaRPr lang="en-US"/>
          </a:p>
        </p:txBody>
      </p:sp>
    </p:spTree>
    <p:extLst>
      <p:ext uri="{BB962C8B-B14F-4D97-AF65-F5344CB8AC3E}">
        <p14:creationId xmlns:p14="http://schemas.microsoft.com/office/powerpoint/2010/main" val="333080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Physical therapists are key to safe recovery after surgery. Teach-Back allows them to correct any misconceptions in how exercises are performed, preventing injury. It also helps patients gain confidence and feel empowered in their rehabilitation.</a:t>
            </a:r>
          </a:p>
          <a:p>
            <a:endParaRPr lang="en-US" dirty="0"/>
          </a:p>
        </p:txBody>
      </p:sp>
      <p:sp>
        <p:nvSpPr>
          <p:cNvPr id="4" name="Slide Number Placeholder 3"/>
          <p:cNvSpPr>
            <a:spLocks noGrp="1"/>
          </p:cNvSpPr>
          <p:nvPr>
            <p:ph type="sldNum" sz="quarter" idx="10"/>
          </p:nvPr>
        </p:nvSpPr>
        <p:spPr/>
        <p:txBody>
          <a:bodyPr/>
          <a:lstStyle/>
          <a:p>
            <a:fld id="{7DE10906-13F6-4750-A0D5-2D1B3786DF37}" type="slidenum">
              <a:rPr lang="en-US" smtClean="0"/>
              <a:t>6</a:t>
            </a:fld>
            <a:endParaRPr lang="en-US"/>
          </a:p>
        </p:txBody>
      </p:sp>
    </p:spTree>
    <p:extLst>
      <p:ext uri="{BB962C8B-B14F-4D97-AF65-F5344CB8AC3E}">
        <p14:creationId xmlns:p14="http://schemas.microsoft.com/office/powerpoint/2010/main" val="28224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Teach-Back results help address potential gaps in understanding before discharge. The </a:t>
            </a:r>
            <a:r>
              <a:rPr lang="en-US" sz="1200" kern="1200" dirty="0" err="1" smtClean="0">
                <a:solidFill>
                  <a:schemeClr val="tx1"/>
                </a:solidFill>
                <a:effectLst/>
                <a:latin typeface="+mn-lt"/>
                <a:ea typeface="+mn-ea"/>
                <a:cs typeface="+mn-cs"/>
              </a:rPr>
              <a:t>interprofessional</a:t>
            </a:r>
            <a:r>
              <a:rPr lang="en-US" sz="1200" kern="1200" dirty="0" smtClean="0">
                <a:solidFill>
                  <a:schemeClr val="tx1"/>
                </a:solidFill>
                <a:effectLst/>
                <a:latin typeface="+mn-lt"/>
                <a:ea typeface="+mn-ea"/>
                <a:cs typeface="+mn-cs"/>
              </a:rPr>
              <a:t> team works in tandem, building on each other's work to optimize Mr. Smith's care journey.</a:t>
            </a:r>
          </a:p>
        </p:txBody>
      </p:sp>
      <p:sp>
        <p:nvSpPr>
          <p:cNvPr id="4" name="Slide Number Placeholder 3"/>
          <p:cNvSpPr>
            <a:spLocks noGrp="1"/>
          </p:cNvSpPr>
          <p:nvPr>
            <p:ph type="sldNum" sz="quarter" idx="10"/>
          </p:nvPr>
        </p:nvSpPr>
        <p:spPr/>
        <p:txBody>
          <a:bodyPr/>
          <a:lstStyle/>
          <a:p>
            <a:fld id="{7DE10906-13F6-4750-A0D5-2D1B3786DF37}" type="slidenum">
              <a:rPr lang="en-US" smtClean="0"/>
              <a:t>7</a:t>
            </a:fld>
            <a:endParaRPr lang="en-US"/>
          </a:p>
        </p:txBody>
      </p:sp>
    </p:spTree>
    <p:extLst>
      <p:ext uri="{BB962C8B-B14F-4D97-AF65-F5344CB8AC3E}">
        <p14:creationId xmlns:p14="http://schemas.microsoft.com/office/powerpoint/2010/main" val="37608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weaving Teach-Back into professional communication, we enhance patient safety and elevate the quality of care we provide. It's a simple yet powerful tool that encourages active patient engagement, leading to better outcomes.</a:t>
            </a:r>
            <a:endParaRPr lang="en-US" dirty="0"/>
          </a:p>
        </p:txBody>
      </p:sp>
      <p:sp>
        <p:nvSpPr>
          <p:cNvPr id="4" name="Slide Number Placeholder 3"/>
          <p:cNvSpPr>
            <a:spLocks noGrp="1"/>
          </p:cNvSpPr>
          <p:nvPr>
            <p:ph type="sldNum" sz="quarter" idx="10"/>
          </p:nvPr>
        </p:nvSpPr>
        <p:spPr/>
        <p:txBody>
          <a:bodyPr/>
          <a:lstStyle/>
          <a:p>
            <a:fld id="{7DE10906-13F6-4750-A0D5-2D1B3786DF37}" type="slidenum">
              <a:rPr lang="en-US" smtClean="0"/>
              <a:t>8</a:t>
            </a:fld>
            <a:endParaRPr lang="en-US"/>
          </a:p>
        </p:txBody>
      </p:sp>
    </p:spTree>
    <p:extLst>
      <p:ext uri="{BB962C8B-B14F-4D97-AF65-F5344CB8AC3E}">
        <p14:creationId xmlns:p14="http://schemas.microsoft.com/office/powerpoint/2010/main" val="274918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1AEDE26-BA70-4ADC-BE32-246E1160E041}" type="datetimeFigureOut">
              <a:rPr lang="en-US" smtClean="0"/>
              <a:t>3/26/2024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8641FAD-059F-4D87-9451-38EF1823A0DD}"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EDE26-BA70-4ADC-BE32-246E1160E04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41FAD-059F-4D87-9451-38EF1823A0D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8641FAD-059F-4D87-9451-38EF1823A0DD}"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AEDE26-BA70-4ADC-BE32-246E1160E04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1AEDE26-BA70-4ADC-BE32-246E1160E041}"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8641FAD-059F-4D87-9451-38EF1823A0DD}"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1AEDE26-BA70-4ADC-BE32-246E1160E041}" type="datetimeFigureOut">
              <a:rPr lang="en-US" smtClean="0"/>
              <a:t>3/26/2024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8641FAD-059F-4D87-9451-38EF1823A0DD}"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1AEDE26-BA70-4ADC-BE32-246E1160E041}"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41FAD-059F-4D87-9451-38EF1823A0DD}"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1AEDE26-BA70-4ADC-BE32-246E1160E041}" type="datetimeFigureOut">
              <a:rPr lang="en-US" smtClean="0"/>
              <a:t>3/26/2024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8641FAD-059F-4D87-9451-38EF1823A0DD}"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AEDE26-BA70-4ADC-BE32-246E1160E041}" type="datetimeFigureOut">
              <a:rPr lang="en-US" smtClean="0"/>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8641FAD-059F-4D87-9451-38EF1823A0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1AEDE26-BA70-4ADC-BE32-246E1160E041}"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8641FAD-059F-4D87-9451-38EF1823A0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8641FAD-059F-4D87-9451-38EF1823A0DD}"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1AEDE26-BA70-4ADC-BE32-246E1160E041}" type="datetimeFigureOut">
              <a:rPr lang="en-US" smtClean="0"/>
              <a:t>3/26/2024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8641FAD-059F-4D87-9451-38EF1823A0DD}"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1AEDE26-BA70-4ADC-BE32-246E1160E041}" type="datetimeFigureOut">
              <a:rPr lang="en-US" smtClean="0"/>
              <a:t>3/26/2024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1AEDE26-BA70-4ADC-BE32-246E1160E041}" type="datetimeFigureOut">
              <a:rPr lang="en-US" smtClean="0"/>
              <a:t>3/26/2024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8641FAD-059F-4D87-9451-38EF1823A0DD}"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762000"/>
          </a:xfrm>
        </p:spPr>
        <p:txBody>
          <a:bodyPr/>
          <a:lstStyle/>
          <a:p>
            <a:r>
              <a:rPr lang="en-US" dirty="0" smtClean="0">
                <a:latin typeface="Times New Roman" pitchFamily="18" charset="0"/>
                <a:cs typeface="Times New Roman" pitchFamily="18" charset="0"/>
              </a:rPr>
              <a:t>Presented by: Student’s name</a:t>
            </a:r>
            <a:endParaRPr lang="en-US" dirty="0">
              <a:latin typeface="Times New Roman" pitchFamily="18" charset="0"/>
              <a:cs typeface="Times New Roman" pitchFamily="18" charset="0"/>
            </a:endParaRPr>
          </a:p>
        </p:txBody>
      </p:sp>
      <p:sp>
        <p:nvSpPr>
          <p:cNvPr id="2" name="Title 1"/>
          <p:cNvSpPr>
            <a:spLocks noGrp="1"/>
          </p:cNvSpPr>
          <p:nvPr>
            <p:ph type="ctrTitle"/>
          </p:nvPr>
        </p:nvSpPr>
        <p:spPr>
          <a:xfrm>
            <a:off x="609600" y="609600"/>
            <a:ext cx="7772400" cy="1695450"/>
          </a:xfrm>
        </p:spPr>
        <p:txBody>
          <a:bodyPr>
            <a:normAutofit fontScale="90000"/>
          </a:bodyPr>
          <a:lstStyle/>
          <a:p>
            <a:r>
              <a:rPr lang="en-US" b="1" dirty="0" smtClean="0">
                <a:latin typeface="Times New Roman" pitchFamily="18" charset="0"/>
                <a:cs typeface="Times New Roman" pitchFamily="18" charset="0"/>
              </a:rPr>
              <a:t>Professional Communication with Colleagues: Using Teach-Back for Improved Understanding</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964154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latin typeface="Times New Roman" pitchFamily="18" charset="0"/>
                <a:cs typeface="Times New Roman" pitchFamily="18" charset="0"/>
              </a:rPr>
              <a:t>The end</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57921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Introduction</a:t>
            </a:r>
            <a:endParaRPr lang="en-US" dirty="0">
              <a:latin typeface="Times New Roman" pitchFamily="18" charset="0"/>
              <a:cs typeface="Times New Roman" pitchFamily="18" charset="0"/>
            </a:endParaRPr>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1625" y="2364350"/>
            <a:ext cx="4038600" cy="2696038"/>
          </a:xfrm>
        </p:spPr>
      </p:pic>
      <p:sp>
        <p:nvSpPr>
          <p:cNvPr id="5" name="Content Placeholder 4"/>
          <p:cNvSpPr>
            <a:spLocks noGrp="1"/>
          </p:cNvSpPr>
          <p:nvPr>
            <p:ph sz="half" idx="2"/>
          </p:nvPr>
        </p:nvSpPr>
        <p:spPr/>
        <p:txBody>
          <a:bodyPr>
            <a:normAutofit fontScale="92500" lnSpcReduction="10000"/>
          </a:bodyPr>
          <a:lstStyle/>
          <a:p>
            <a:pPr lvl="1">
              <a:buFont typeface="Arial" pitchFamily="34" charset="0"/>
              <a:buChar char="•"/>
            </a:pPr>
            <a:r>
              <a:rPr lang="en-US" b="1" dirty="0">
                <a:latin typeface="Times New Roman" pitchFamily="18" charset="0"/>
                <a:cs typeface="Times New Roman" pitchFamily="18" charset="0"/>
              </a:rPr>
              <a:t>Opening statement:</a:t>
            </a:r>
            <a:r>
              <a:rPr lang="en-US" dirty="0">
                <a:latin typeface="Times New Roman" pitchFamily="18" charset="0"/>
                <a:cs typeface="Times New Roman" pitchFamily="18" charset="0"/>
              </a:rPr>
              <a:t> Effective communication is the foundation of quality healthcare.</a:t>
            </a:r>
            <a:endParaRPr lang="en-US" sz="2000" dirty="0">
              <a:latin typeface="Times New Roman" pitchFamily="18" charset="0"/>
              <a:cs typeface="Times New Roman" pitchFamily="18" charset="0"/>
            </a:endParaRPr>
          </a:p>
          <a:p>
            <a:pPr lvl="1">
              <a:buFont typeface="Arial" pitchFamily="34" charset="0"/>
              <a:buChar char="•"/>
            </a:pPr>
            <a:r>
              <a:rPr lang="en-US" b="1" dirty="0">
                <a:latin typeface="Times New Roman" pitchFamily="18" charset="0"/>
                <a:cs typeface="Times New Roman" pitchFamily="18" charset="0"/>
              </a:rPr>
              <a:t>Teach-Back introduction:</a:t>
            </a:r>
            <a:r>
              <a:rPr lang="en-US" dirty="0">
                <a:latin typeface="Times New Roman" pitchFamily="18" charset="0"/>
                <a:cs typeface="Times New Roman" pitchFamily="18" charset="0"/>
              </a:rPr>
              <a:t> The Teach-Back method is a proven strategy for improving patient understanding and reducing medical errors.</a:t>
            </a:r>
            <a:endParaRPr lang="en-US" sz="2000" dirty="0">
              <a:latin typeface="Times New Roman" pitchFamily="18" charset="0"/>
              <a:cs typeface="Times New Roman" pitchFamily="18" charset="0"/>
            </a:endParaRPr>
          </a:p>
          <a:p>
            <a:pPr lvl="1">
              <a:buFont typeface="Arial" pitchFamily="34" charset="0"/>
              <a:buChar char="•"/>
            </a:pPr>
            <a:r>
              <a:rPr lang="en-US" b="1" dirty="0">
                <a:latin typeface="Times New Roman" pitchFamily="18" charset="0"/>
                <a:cs typeface="Times New Roman" pitchFamily="18" charset="0"/>
              </a:rPr>
              <a:t>Presentation overview:</a:t>
            </a:r>
            <a:r>
              <a:rPr lang="en-US" dirty="0">
                <a:latin typeface="Times New Roman" pitchFamily="18" charset="0"/>
                <a:cs typeface="Times New Roman" pitchFamily="18" charset="0"/>
              </a:rPr>
              <a:t> In this presentation, we'll explore the benefits of Teach-Back, demonstrate its implementation in a real-world scenario, and discuss its role in fostering </a:t>
            </a:r>
            <a:r>
              <a:rPr lang="en-US" dirty="0" err="1">
                <a:latin typeface="Times New Roman" pitchFamily="18" charset="0"/>
                <a:cs typeface="Times New Roman" pitchFamily="18" charset="0"/>
              </a:rPr>
              <a:t>interprofessional</a:t>
            </a:r>
            <a:r>
              <a:rPr lang="en-US" dirty="0">
                <a:latin typeface="Times New Roman" pitchFamily="18" charset="0"/>
                <a:cs typeface="Times New Roman" pitchFamily="18" charset="0"/>
              </a:rPr>
              <a:t> collaboration.</a:t>
            </a:r>
            <a:endParaRPr lang="en-US" sz="20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6148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b="1" dirty="0">
                <a:latin typeface="Times New Roman" pitchFamily="18" charset="0"/>
                <a:cs typeface="Times New Roman" pitchFamily="18" charset="0"/>
              </a:rPr>
              <a:t>The Teach-Back Method: A Tool for Clear Communication</a:t>
            </a:r>
          </a:p>
        </p:txBody>
      </p:sp>
      <p:sp>
        <p:nvSpPr>
          <p:cNvPr id="3" name="Content Placeholder 2"/>
          <p:cNvSpPr>
            <a:spLocks noGrp="1"/>
          </p:cNvSpPr>
          <p:nvPr>
            <p:ph sz="half" idx="1"/>
          </p:nvPr>
        </p:nvSpPr>
        <p:spPr>
          <a:xfrm>
            <a:off x="0" y="1600200"/>
            <a:ext cx="4495800" cy="5105400"/>
          </a:xfrm>
        </p:spPr>
        <p:txBody>
          <a:bodyPr>
            <a:noAutofit/>
          </a:bodyPr>
          <a:lstStyle/>
          <a:p>
            <a:pPr>
              <a:spcBef>
                <a:spcPts val="0"/>
              </a:spcBef>
              <a:spcAft>
                <a:spcPts val="0"/>
              </a:spcAft>
            </a:pPr>
            <a:endParaRPr lang="en-US" sz="1400" dirty="0" smtClean="0">
              <a:effectLst/>
              <a:latin typeface="Times New Roman" pitchFamily="18" charset="0"/>
              <a:cs typeface="Times New Roman" pitchFamily="18" charset="0"/>
            </a:endParaRPr>
          </a:p>
          <a:p>
            <a:pPr lvl="1">
              <a:lnSpc>
                <a:spcPct val="115000"/>
              </a:lnSpc>
              <a:spcBef>
                <a:spcPts val="0"/>
              </a:spcBef>
              <a:spcAft>
                <a:spcPts val="1000"/>
              </a:spcAft>
              <a:buSzPts val="1000"/>
              <a:buFont typeface="Courier New"/>
              <a:buChar char="o"/>
              <a:tabLst>
                <a:tab pos="914400" algn="l"/>
              </a:tabLst>
            </a:pPr>
            <a:r>
              <a:rPr lang="en-US" sz="1400" b="1" dirty="0">
                <a:latin typeface="Times New Roman" pitchFamily="18" charset="0"/>
                <a:ea typeface="Calibri"/>
                <a:cs typeface="Times New Roman" pitchFamily="18" charset="0"/>
              </a:rPr>
              <a:t>Definition: The Teach-Back method is a vital communication technique that actively confirms a patient's or caregiver's understanding of the health information you've provided.</a:t>
            </a:r>
            <a:endParaRPr lang="en-US" sz="1400" dirty="0">
              <a:latin typeface="Times New Roman" pitchFamily="18" charset="0"/>
              <a:ea typeface="Calibri"/>
              <a:cs typeface="Times New Roman" pitchFamily="18" charset="0"/>
            </a:endParaRPr>
          </a:p>
          <a:p>
            <a:pPr lvl="1">
              <a:lnSpc>
                <a:spcPct val="115000"/>
              </a:lnSpc>
              <a:spcBef>
                <a:spcPts val="0"/>
              </a:spcBef>
              <a:spcAft>
                <a:spcPts val="1000"/>
              </a:spcAft>
              <a:buSzPts val="1000"/>
              <a:buFont typeface="Courier New"/>
              <a:buChar char="o"/>
              <a:tabLst>
                <a:tab pos="914400" algn="l"/>
              </a:tabLst>
            </a:pPr>
            <a:r>
              <a:rPr lang="en-US" sz="1400" b="1" dirty="0">
                <a:latin typeface="Times New Roman" pitchFamily="18" charset="0"/>
                <a:ea typeface="Calibri"/>
                <a:cs typeface="Times New Roman" pitchFamily="18" charset="0"/>
              </a:rPr>
              <a:t>How it works: Instead of simply asking, "Do you understand?", you encourage the patient to explain the information they heard back to you in their own words.</a:t>
            </a:r>
            <a:endParaRPr lang="en-US" sz="1400" dirty="0">
              <a:latin typeface="Times New Roman" pitchFamily="18" charset="0"/>
              <a:ea typeface="Calibri"/>
              <a:cs typeface="Times New Roman" pitchFamily="18" charset="0"/>
            </a:endParaRPr>
          </a:p>
          <a:p>
            <a:pPr lvl="1">
              <a:lnSpc>
                <a:spcPct val="115000"/>
              </a:lnSpc>
              <a:spcBef>
                <a:spcPts val="0"/>
              </a:spcBef>
              <a:spcAft>
                <a:spcPts val="1000"/>
              </a:spcAft>
              <a:buSzPts val="1000"/>
              <a:buFont typeface="Courier New"/>
              <a:buChar char="o"/>
              <a:tabLst>
                <a:tab pos="914400" algn="l"/>
              </a:tabLst>
            </a:pPr>
            <a:r>
              <a:rPr lang="en-US" sz="1400" b="1" dirty="0">
                <a:latin typeface="Times New Roman" pitchFamily="18" charset="0"/>
                <a:ea typeface="Calibri"/>
                <a:cs typeface="Times New Roman" pitchFamily="18" charset="0"/>
              </a:rPr>
              <a:t>Benefits:</a:t>
            </a:r>
            <a:endParaRPr lang="en-US" sz="1400" dirty="0">
              <a:latin typeface="Times New Roman" pitchFamily="18" charset="0"/>
              <a:ea typeface="Calibri"/>
              <a:cs typeface="Times New Roman" pitchFamily="18" charset="0"/>
            </a:endParaRPr>
          </a:p>
          <a:p>
            <a:pPr lvl="2">
              <a:lnSpc>
                <a:spcPct val="115000"/>
              </a:lnSpc>
              <a:spcBef>
                <a:spcPts val="0"/>
              </a:spcBef>
              <a:spcAft>
                <a:spcPts val="1000"/>
              </a:spcAft>
              <a:buSzPts val="1000"/>
              <a:buFont typeface="Wingdings"/>
              <a:buChar char=""/>
              <a:tabLst>
                <a:tab pos="1371600" algn="l"/>
              </a:tabLst>
            </a:pPr>
            <a:r>
              <a:rPr lang="en-US" sz="1400" b="1" dirty="0">
                <a:latin typeface="Times New Roman" pitchFamily="18" charset="0"/>
                <a:ea typeface="Calibri"/>
                <a:cs typeface="Times New Roman" pitchFamily="18" charset="0"/>
              </a:rPr>
              <a:t>Creates a closed-loop communication system, minimizing misunderstandings.</a:t>
            </a:r>
            <a:endParaRPr lang="en-US" sz="1400" dirty="0">
              <a:latin typeface="Times New Roman" pitchFamily="18" charset="0"/>
              <a:ea typeface="Calibri"/>
              <a:cs typeface="Times New Roman" pitchFamily="18" charset="0"/>
            </a:endParaRPr>
          </a:p>
          <a:p>
            <a:pPr lvl="2">
              <a:lnSpc>
                <a:spcPct val="115000"/>
              </a:lnSpc>
              <a:spcBef>
                <a:spcPts val="0"/>
              </a:spcBef>
              <a:spcAft>
                <a:spcPts val="1000"/>
              </a:spcAft>
              <a:buSzPts val="1000"/>
              <a:buFont typeface="Wingdings"/>
              <a:buChar char=""/>
              <a:tabLst>
                <a:tab pos="1371600" algn="l"/>
              </a:tabLst>
            </a:pPr>
            <a:r>
              <a:rPr lang="en-US" sz="1400" b="1" dirty="0">
                <a:latin typeface="Times New Roman" pitchFamily="18" charset="0"/>
                <a:ea typeface="Calibri"/>
                <a:cs typeface="Times New Roman" pitchFamily="18" charset="0"/>
              </a:rPr>
              <a:t>Improves patient safety by catching potential errors in how instructions might be interpreted.</a:t>
            </a:r>
            <a:endParaRPr lang="en-US" sz="1400" dirty="0">
              <a:latin typeface="Times New Roman" pitchFamily="18" charset="0"/>
              <a:ea typeface="Calibri"/>
              <a:cs typeface="Times New Roman" pitchFamily="18" charset="0"/>
            </a:endParaRPr>
          </a:p>
          <a:p>
            <a:pPr lvl="2">
              <a:lnSpc>
                <a:spcPct val="115000"/>
              </a:lnSpc>
              <a:spcBef>
                <a:spcPts val="0"/>
              </a:spcBef>
              <a:spcAft>
                <a:spcPts val="1000"/>
              </a:spcAft>
              <a:buSzPts val="1000"/>
              <a:buFont typeface="Wingdings"/>
              <a:buChar char=""/>
              <a:tabLst>
                <a:tab pos="1371600" algn="l"/>
              </a:tabLst>
            </a:pPr>
            <a:r>
              <a:rPr lang="en-US" sz="1400" b="1" dirty="0">
                <a:latin typeface="Times New Roman" pitchFamily="18" charset="0"/>
                <a:ea typeface="Calibri"/>
                <a:cs typeface="Times New Roman" pitchFamily="18" charset="0"/>
              </a:rPr>
              <a:t>Empowers patients by actively involving them in their own care.</a:t>
            </a:r>
            <a:endParaRPr lang="en-US" sz="1400" dirty="0">
              <a:latin typeface="Times New Roman" pitchFamily="18" charset="0"/>
              <a:ea typeface="Calibri"/>
              <a:cs typeface="Times New Roman" pitchFamily="18" charset="0"/>
            </a:endParaRPr>
          </a:p>
          <a:p>
            <a:endParaRPr lang="en-US" sz="1400" dirty="0">
              <a:latin typeface="Times New Roman" pitchFamily="18" charset="0"/>
              <a:cs typeface="Times New Roman" pitchFamily="18" charset="0"/>
            </a:endParaRP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00600" y="2339245"/>
            <a:ext cx="4038600" cy="274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28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b="1" dirty="0" smtClean="0">
                <a:latin typeface="Times New Roman" pitchFamily="18" charset="0"/>
                <a:cs typeface="Times New Roman" pitchFamily="18" charset="0"/>
              </a:rPr>
              <a:t>Teach-Back in Action: Supporting Mr. Smith's Post-Surgical Recovery</a:t>
            </a:r>
            <a:endParaRPr lang="en-US" b="1" dirty="0">
              <a:latin typeface="Times New Roman" pitchFamily="18" charset="0"/>
              <a:cs typeface="Times New Roman" pitchFamily="18" charset="0"/>
            </a:endParaRPr>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4498132" cy="300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fontScale="77500" lnSpcReduction="20000"/>
          </a:bodyPr>
          <a:lstStyle/>
          <a:p>
            <a:pPr>
              <a:spcBef>
                <a:spcPts val="0"/>
              </a:spcBef>
              <a:spcAft>
                <a:spcPts val="0"/>
              </a:spcAft>
            </a:pPr>
            <a:endParaRPr lang="en-US" dirty="0" smtClean="0">
              <a:effectLst/>
              <a:latin typeface="Times New Roman" pitchFamily="18" charset="0"/>
              <a:cs typeface="Times New Roman" pitchFamily="18" charset="0"/>
            </a:endParaRPr>
          </a:p>
          <a:p>
            <a:pPr lvl="1">
              <a:lnSpc>
                <a:spcPct val="115000"/>
              </a:lnSpc>
              <a:spcBef>
                <a:spcPts val="0"/>
              </a:spcBef>
              <a:spcAft>
                <a:spcPts val="1000"/>
              </a:spcAft>
              <a:buSzPts val="1000"/>
              <a:buFont typeface="Courier New"/>
              <a:buChar char="o"/>
              <a:tabLst>
                <a:tab pos="914400" algn="l"/>
              </a:tabLst>
            </a:pPr>
            <a:r>
              <a:rPr lang="en-US" b="1" dirty="0">
                <a:latin typeface="Times New Roman" pitchFamily="18" charset="0"/>
                <a:ea typeface="Calibri"/>
                <a:cs typeface="Times New Roman" pitchFamily="18" charset="0"/>
              </a:rPr>
              <a:t>Patient:</a:t>
            </a:r>
            <a:r>
              <a:rPr lang="en-US" dirty="0">
                <a:latin typeface="Times New Roman" pitchFamily="18" charset="0"/>
                <a:ea typeface="Calibri"/>
                <a:cs typeface="Times New Roman" pitchFamily="18" charset="0"/>
              </a:rPr>
              <a:t> Mr. Smith, a middle-aged man who recently underwent knee replacement surgery.</a:t>
            </a:r>
          </a:p>
          <a:p>
            <a:pPr lvl="1">
              <a:lnSpc>
                <a:spcPct val="115000"/>
              </a:lnSpc>
              <a:spcBef>
                <a:spcPts val="0"/>
              </a:spcBef>
              <a:spcAft>
                <a:spcPts val="1000"/>
              </a:spcAft>
              <a:buSzPts val="1000"/>
              <a:buFont typeface="Courier New"/>
              <a:buChar char="o"/>
              <a:tabLst>
                <a:tab pos="914400" algn="l"/>
              </a:tabLst>
            </a:pPr>
            <a:r>
              <a:rPr lang="en-US" b="1" dirty="0">
                <a:latin typeface="Times New Roman" pitchFamily="18" charset="0"/>
                <a:ea typeface="Calibri"/>
                <a:cs typeface="Times New Roman" pitchFamily="18" charset="0"/>
              </a:rPr>
              <a:t>Focus:</a:t>
            </a:r>
            <a:r>
              <a:rPr lang="en-US" dirty="0">
                <a:latin typeface="Times New Roman" pitchFamily="18" charset="0"/>
                <a:ea typeface="Calibri"/>
                <a:cs typeface="Times New Roman" pitchFamily="18" charset="0"/>
              </a:rPr>
              <a:t> Mr. Smith's transition from hospital to home care.</a:t>
            </a:r>
          </a:p>
          <a:p>
            <a:pPr lvl="1">
              <a:lnSpc>
                <a:spcPct val="115000"/>
              </a:lnSpc>
              <a:spcBef>
                <a:spcPts val="0"/>
              </a:spcBef>
              <a:spcAft>
                <a:spcPts val="1000"/>
              </a:spcAft>
              <a:buSzPts val="1000"/>
              <a:buFont typeface="Courier New"/>
              <a:buChar char="o"/>
              <a:tabLst>
                <a:tab pos="914400" algn="l"/>
              </a:tabLst>
            </a:pPr>
            <a:r>
              <a:rPr lang="en-US" b="1" dirty="0" err="1">
                <a:latin typeface="Times New Roman" pitchFamily="18" charset="0"/>
                <a:ea typeface="Calibri"/>
                <a:cs typeface="Times New Roman" pitchFamily="18" charset="0"/>
              </a:rPr>
              <a:t>Interprofessional</a:t>
            </a:r>
            <a:r>
              <a:rPr lang="en-US" b="1" dirty="0">
                <a:latin typeface="Times New Roman" pitchFamily="18" charset="0"/>
                <a:ea typeface="Calibri"/>
                <a:cs typeface="Times New Roman" pitchFamily="18" charset="0"/>
              </a:rPr>
              <a:t> Team:</a:t>
            </a:r>
            <a:endParaRPr lang="en-US" dirty="0">
              <a:latin typeface="Times New Roman" pitchFamily="18" charset="0"/>
              <a:ea typeface="Calibri"/>
              <a:cs typeface="Times New Roman" pitchFamily="18" charset="0"/>
            </a:endParaRPr>
          </a:p>
          <a:p>
            <a:pPr lvl="2">
              <a:lnSpc>
                <a:spcPct val="115000"/>
              </a:lnSpc>
              <a:spcBef>
                <a:spcPts val="0"/>
              </a:spcBef>
              <a:spcAft>
                <a:spcPts val="1000"/>
              </a:spcAft>
              <a:buSzPts val="1000"/>
              <a:buFont typeface="Wingdings"/>
              <a:buChar char=""/>
              <a:tabLst>
                <a:tab pos="1371600" algn="l"/>
              </a:tabLst>
            </a:pPr>
            <a:r>
              <a:rPr lang="en-US" dirty="0">
                <a:latin typeface="Times New Roman" pitchFamily="18" charset="0"/>
                <a:ea typeface="Calibri"/>
                <a:cs typeface="Times New Roman" pitchFamily="18" charset="0"/>
              </a:rPr>
              <a:t>Nurse: Responsible for wound care, pain management education, and overall instructions.</a:t>
            </a:r>
          </a:p>
          <a:p>
            <a:pPr lvl="2">
              <a:lnSpc>
                <a:spcPct val="115000"/>
              </a:lnSpc>
              <a:spcBef>
                <a:spcPts val="0"/>
              </a:spcBef>
              <a:spcAft>
                <a:spcPts val="1000"/>
              </a:spcAft>
              <a:buSzPts val="1000"/>
              <a:buFont typeface="Wingdings"/>
              <a:buChar char=""/>
              <a:tabLst>
                <a:tab pos="1371600" algn="l"/>
              </a:tabLst>
            </a:pPr>
            <a:r>
              <a:rPr lang="en-US" dirty="0">
                <a:latin typeface="Times New Roman" pitchFamily="18" charset="0"/>
                <a:ea typeface="Calibri"/>
                <a:cs typeface="Times New Roman" pitchFamily="18" charset="0"/>
              </a:rPr>
              <a:t>Physical Therapist: Provides safe exercise plan and mobility guidance.</a:t>
            </a:r>
          </a:p>
          <a:p>
            <a:pPr lvl="2">
              <a:lnSpc>
                <a:spcPct val="115000"/>
              </a:lnSpc>
              <a:spcBef>
                <a:spcPts val="0"/>
              </a:spcBef>
              <a:spcAft>
                <a:spcPts val="1000"/>
              </a:spcAft>
              <a:buSzPts val="1000"/>
              <a:buFont typeface="Wingdings"/>
              <a:buChar char=""/>
              <a:tabLst>
                <a:tab pos="1371600" algn="l"/>
              </a:tabLst>
            </a:pPr>
            <a:r>
              <a:rPr lang="en-US" dirty="0">
                <a:latin typeface="Times New Roman" pitchFamily="18" charset="0"/>
                <a:ea typeface="Calibri"/>
                <a:cs typeface="Times New Roman" pitchFamily="18" charset="0"/>
              </a:rPr>
              <a:t>Pharmacist: Reviews medications, dosages, and potential side effects.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4120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b="1" dirty="0" smtClean="0">
                <a:latin typeface="Times New Roman" pitchFamily="18" charset="0"/>
                <a:cs typeface="Times New Roman" pitchFamily="18" charset="0"/>
              </a:rPr>
              <a:t>Empowering Mr. Smith Through Wound Care Education</a:t>
            </a:r>
            <a:endParaRPr lang="en-US" b="1" dirty="0">
              <a:latin typeface="Times New Roman" pitchFamily="18" charset="0"/>
              <a:cs typeface="Times New Roman" pitchFamily="18" charset="0"/>
            </a:endParaRPr>
          </a:p>
        </p:txBody>
      </p:sp>
      <p:sp>
        <p:nvSpPr>
          <p:cNvPr id="3" name="Content Placeholder 2"/>
          <p:cNvSpPr>
            <a:spLocks noGrp="1"/>
          </p:cNvSpPr>
          <p:nvPr>
            <p:ph sz="half" idx="1"/>
          </p:nvPr>
        </p:nvSpPr>
        <p:spPr>
          <a:xfrm>
            <a:off x="152400" y="1563914"/>
            <a:ext cx="4572000" cy="5257800"/>
          </a:xfrm>
        </p:spPr>
        <p:txBody>
          <a:bodyPr>
            <a:normAutofit fontScale="70000" lnSpcReduction="20000"/>
          </a:bodyPr>
          <a:lstStyle/>
          <a:p>
            <a:pPr>
              <a:spcBef>
                <a:spcPts val="0"/>
              </a:spcBef>
              <a:spcAft>
                <a:spcPts val="0"/>
              </a:spcAft>
            </a:pPr>
            <a:endParaRPr lang="en-US" dirty="0" smtClean="0">
              <a:effectLst/>
              <a:latin typeface="Times New Roman" pitchFamily="18" charset="0"/>
              <a:cs typeface="Times New Roman" pitchFamily="18" charset="0"/>
            </a:endParaRP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Plain Language: The nurse avoids complex medical terminology, focusing on everyday words and explanations:</a:t>
            </a:r>
          </a:p>
          <a:p>
            <a:pPr lvl="2">
              <a:lnSpc>
                <a:spcPct val="115000"/>
              </a:lnSpc>
              <a:spcBef>
                <a:spcPts val="0"/>
              </a:spcBef>
              <a:spcAft>
                <a:spcPts val="1000"/>
              </a:spcAft>
              <a:buSzPts val="1000"/>
              <a:buFont typeface="Wingdings"/>
              <a:buChar char=""/>
              <a:tabLst>
                <a:tab pos="1371600" algn="l"/>
              </a:tabLst>
            </a:pPr>
            <a:r>
              <a:rPr lang="en-US" dirty="0">
                <a:latin typeface="Times New Roman" pitchFamily="18" charset="0"/>
                <a:ea typeface="Calibri"/>
                <a:cs typeface="Times New Roman" pitchFamily="18" charset="0"/>
              </a:rPr>
              <a:t>Instead of "incision," the nurse might say "the cut from your surgery."</a:t>
            </a:r>
          </a:p>
          <a:p>
            <a:pPr lvl="2">
              <a:lnSpc>
                <a:spcPct val="115000"/>
              </a:lnSpc>
              <a:spcBef>
                <a:spcPts val="0"/>
              </a:spcBef>
              <a:spcAft>
                <a:spcPts val="1000"/>
              </a:spcAft>
              <a:buSzPts val="1000"/>
              <a:buFont typeface="Wingdings"/>
              <a:buChar char=""/>
              <a:tabLst>
                <a:tab pos="1371600" algn="l"/>
              </a:tabLst>
            </a:pPr>
            <a:r>
              <a:rPr lang="en-US" dirty="0">
                <a:latin typeface="Times New Roman" pitchFamily="18" charset="0"/>
                <a:ea typeface="Calibri"/>
                <a:cs typeface="Times New Roman" pitchFamily="18" charset="0"/>
              </a:rPr>
              <a:t>Instead of "sterile," they say "extra clean."</a:t>
            </a: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Step-by-Step Breakdown: The nurse breaks down the wound care process into simple, manageable steps.</a:t>
            </a: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Teach-Back Check: "Mr. Smith, to make sure I was clear, could you please walk me through the steps of cleaning your wound in your own words?"</a:t>
            </a: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Visual Support:</a:t>
            </a:r>
          </a:p>
          <a:p>
            <a:pPr lvl="2">
              <a:lnSpc>
                <a:spcPct val="115000"/>
              </a:lnSpc>
              <a:spcBef>
                <a:spcPts val="0"/>
              </a:spcBef>
              <a:spcAft>
                <a:spcPts val="1000"/>
              </a:spcAft>
              <a:buSzPts val="1000"/>
              <a:buFont typeface="Wingdings"/>
              <a:buChar char=""/>
              <a:tabLst>
                <a:tab pos="1371600" algn="l"/>
              </a:tabLst>
            </a:pPr>
            <a:r>
              <a:rPr lang="en-US" dirty="0">
                <a:latin typeface="Times New Roman" pitchFamily="18" charset="0"/>
                <a:ea typeface="Calibri"/>
                <a:cs typeface="Times New Roman" pitchFamily="18" charset="0"/>
              </a:rPr>
              <a:t>Provides a clear diagram with numbered steps and pictures.</a:t>
            </a:r>
          </a:p>
          <a:p>
            <a:pPr lvl="2">
              <a:lnSpc>
                <a:spcPct val="115000"/>
              </a:lnSpc>
              <a:spcBef>
                <a:spcPts val="0"/>
              </a:spcBef>
              <a:spcAft>
                <a:spcPts val="1000"/>
              </a:spcAft>
              <a:buSzPts val="1000"/>
              <a:buFont typeface="Wingdings"/>
              <a:buChar char=""/>
              <a:tabLst>
                <a:tab pos="1371600" algn="l"/>
              </a:tabLst>
            </a:pPr>
            <a:r>
              <a:rPr lang="en-US" dirty="0">
                <a:latin typeface="Times New Roman" pitchFamily="18" charset="0"/>
                <a:ea typeface="Calibri"/>
                <a:cs typeface="Times New Roman" pitchFamily="18" charset="0"/>
              </a:rPr>
              <a:t>Option to show a short, reputable video demonstrating the technique.</a:t>
            </a:r>
          </a:p>
          <a:p>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76800" y="251460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73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Physical Therapist: Safe At-Home Exercises</a:t>
            </a:r>
            <a:endParaRPr lang="en-US" b="1" dirty="0">
              <a:latin typeface="Times New Roman" pitchFamily="18" charset="0"/>
              <a:cs typeface="Times New Roman" pitchFamily="18" charset="0"/>
            </a:endParaRPr>
          </a:p>
        </p:txBody>
      </p:sp>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1625" y="2366169"/>
            <a:ext cx="40386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a:bodyPr>
          <a:lstStyle/>
          <a:p>
            <a:pPr>
              <a:spcBef>
                <a:spcPts val="0"/>
              </a:spcBef>
              <a:spcAft>
                <a:spcPts val="0"/>
              </a:spcAft>
            </a:pPr>
            <a:endParaRPr lang="en-US" dirty="0" smtClean="0">
              <a:effectLst/>
              <a:latin typeface="Times New Roman" pitchFamily="18" charset="0"/>
              <a:cs typeface="Times New Roman" pitchFamily="18" charset="0"/>
            </a:endParaRP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Therapist demonstrates exercises, focusing on proper form.</a:t>
            </a: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Asks Mr. Smith to show the exercises: "Mr. Smith, can you please demonstrate the first exercise I taught you?"</a:t>
            </a: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Offers written instructions and reminders.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7577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Collaboration for Patient Success</a:t>
            </a:r>
          </a:p>
        </p:txBody>
      </p:sp>
      <p:sp>
        <p:nvSpPr>
          <p:cNvPr id="3" name="Content Placeholder 2"/>
          <p:cNvSpPr>
            <a:spLocks noGrp="1"/>
          </p:cNvSpPr>
          <p:nvPr>
            <p:ph sz="half" idx="1"/>
          </p:nvPr>
        </p:nvSpPr>
        <p:spPr/>
        <p:txBody>
          <a:bodyPr>
            <a:normAutofit fontScale="92500"/>
          </a:bodyPr>
          <a:lstStyle/>
          <a:p>
            <a:pPr>
              <a:spcBef>
                <a:spcPts val="0"/>
              </a:spcBef>
              <a:spcAft>
                <a:spcPts val="0"/>
              </a:spcAft>
            </a:pPr>
            <a:endParaRPr lang="en-US" dirty="0" smtClean="0">
              <a:effectLst/>
              <a:latin typeface="Times New Roman" pitchFamily="18" charset="0"/>
              <a:cs typeface="Times New Roman" pitchFamily="18" charset="0"/>
            </a:endParaRP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The team discusses Mr. Smith's case, ensuring a seamless care plan.</a:t>
            </a: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Teach-Back findings are shared: "The Teach-Back showed Mr. Smith was unclear about [medication interaction]."</a:t>
            </a: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Solutions are reached: "Perhaps we provide a handout, and the nurse reinforces the information."</a:t>
            </a:r>
          </a:p>
          <a:p>
            <a:endParaRPr lang="en-US" dirty="0">
              <a:latin typeface="Times New Roman" pitchFamily="18" charset="0"/>
              <a:cs typeface="Times New Roman" pitchFamily="18" charset="0"/>
            </a:endParaRPr>
          </a:p>
        </p:txBody>
      </p:sp>
      <p:pic>
        <p:nvPicPr>
          <p:cNvPr id="614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991012" y="2683619"/>
            <a:ext cx="3657776" cy="205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16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Conclusion</a:t>
            </a:r>
            <a:endParaRPr lang="en-US" b="1" dirty="0">
              <a:latin typeface="Times New Roman" pitchFamily="18" charset="0"/>
              <a:cs typeface="Times New Roman" pitchFamily="18" charset="0"/>
            </a:endParaRPr>
          </a:p>
        </p:txBody>
      </p:sp>
      <p:pic>
        <p:nvPicPr>
          <p:cNvPr id="717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878667" y="1426369"/>
            <a:ext cx="288451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a:bodyPr>
          <a:lstStyle/>
          <a:p>
            <a:pPr>
              <a:spcBef>
                <a:spcPts val="0"/>
              </a:spcBef>
              <a:spcAft>
                <a:spcPts val="0"/>
              </a:spcAft>
            </a:pPr>
            <a:endParaRPr lang="en-US" dirty="0" smtClean="0">
              <a:effectLst/>
              <a:latin typeface="Times New Roman" pitchFamily="18" charset="0"/>
              <a:cs typeface="Times New Roman" pitchFamily="18" charset="0"/>
            </a:endParaRP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Teach-Back improves patient understanding and empowerment.</a:t>
            </a: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Improves patient safety and reduces readmission risks.</a:t>
            </a:r>
          </a:p>
          <a:p>
            <a:pPr lvl="1">
              <a:lnSpc>
                <a:spcPct val="115000"/>
              </a:lnSpc>
              <a:spcBef>
                <a:spcPts val="0"/>
              </a:spcBef>
              <a:spcAft>
                <a:spcPts val="1000"/>
              </a:spcAft>
              <a:buSzPts val="1000"/>
              <a:buFont typeface="Courier New"/>
              <a:buChar char="o"/>
              <a:tabLst>
                <a:tab pos="914400" algn="l"/>
              </a:tabLst>
            </a:pPr>
            <a:r>
              <a:rPr lang="en-US" dirty="0">
                <a:latin typeface="Times New Roman" pitchFamily="18" charset="0"/>
                <a:ea typeface="Calibri"/>
                <a:cs typeface="Times New Roman" pitchFamily="18" charset="0"/>
              </a:rPr>
              <a:t>Teamwork strengthens patient education through the Teach-Back method.</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63788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latin typeface="Times New Roman" pitchFamily="18" charset="0"/>
                <a:cs typeface="Times New Roman" pitchFamily="18" charset="0"/>
              </a:rPr>
              <a:t>References</a:t>
            </a:r>
            <a:endParaRPr lang="en-US" b="1" dirty="0">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fontScale="62500" lnSpcReduction="20000"/>
          </a:bodyPr>
          <a:lstStyle/>
          <a:p>
            <a:pPr marL="0" marR="0">
              <a:lnSpc>
                <a:spcPct val="115000"/>
              </a:lnSpc>
              <a:spcBef>
                <a:spcPts val="0"/>
              </a:spcBef>
              <a:spcAft>
                <a:spcPts val="1000"/>
              </a:spcAft>
            </a:pPr>
            <a:r>
              <a:rPr lang="en-US" dirty="0">
                <a:latin typeface="Times New Roman" pitchFamily="18" charset="0"/>
                <a:ea typeface="Calibri"/>
                <a:cs typeface="Times New Roman" pitchFamily="18" charset="0"/>
              </a:rPr>
              <a:t>Agency for Healthcare Research and Quality (AHRQ). (2015). Use the teach-back method: Tool 5. Health Literacy Universal Precautions Toolkit (2nd ed., Publication No. 15-0023-EF). https://www.ahrq.gov/health-literacy/improve/precautions/tool5.html</a:t>
            </a:r>
          </a:p>
          <a:p>
            <a:pPr marL="0" marR="0">
              <a:lnSpc>
                <a:spcPct val="115000"/>
              </a:lnSpc>
              <a:spcBef>
                <a:spcPts val="0"/>
              </a:spcBef>
              <a:spcAft>
                <a:spcPts val="1000"/>
              </a:spcAft>
            </a:pPr>
            <a:r>
              <a:rPr lang="en-US" dirty="0">
                <a:latin typeface="Times New Roman" pitchFamily="18" charset="0"/>
                <a:ea typeface="Calibri"/>
                <a:cs typeface="Times New Roman" pitchFamily="18" charset="0"/>
              </a:rPr>
              <a:t>Institute for Healthcare Improvement (IHI). (</a:t>
            </a:r>
            <a:r>
              <a:rPr lang="en-US" dirty="0" err="1">
                <a:latin typeface="Times New Roman" pitchFamily="18" charset="0"/>
                <a:ea typeface="Calibri"/>
                <a:cs typeface="Times New Roman" pitchFamily="18" charset="0"/>
              </a:rPr>
              <a:t>n.d.</a:t>
            </a:r>
            <a:r>
              <a:rPr lang="en-US" dirty="0">
                <a:latin typeface="Times New Roman" pitchFamily="18" charset="0"/>
                <a:ea typeface="Calibri"/>
                <a:cs typeface="Times New Roman" pitchFamily="18" charset="0"/>
              </a:rPr>
              <a:t>). What is teach-back? [Video]. IHI Open School. https://www.ihi.org/education/IHIOpenSchool/resources/Pages/AudioandVideo/ConnieDavis-WhatIsTeachBack.aspx</a:t>
            </a:r>
          </a:p>
          <a:p>
            <a:pPr marL="0" marR="0">
              <a:lnSpc>
                <a:spcPct val="115000"/>
              </a:lnSpc>
              <a:spcBef>
                <a:spcPts val="0"/>
              </a:spcBef>
              <a:spcAft>
                <a:spcPts val="1000"/>
              </a:spcAft>
            </a:pPr>
            <a:r>
              <a:rPr lang="en-US" dirty="0" err="1">
                <a:latin typeface="Times New Roman" pitchFamily="18" charset="0"/>
                <a:ea typeface="Calibri"/>
                <a:cs typeface="Times New Roman" pitchFamily="18" charset="0"/>
              </a:rPr>
              <a:t>Koh</a:t>
            </a:r>
            <a:r>
              <a:rPr lang="en-US" dirty="0">
                <a:latin typeface="Times New Roman" pitchFamily="18" charset="0"/>
                <a:ea typeface="Calibri"/>
                <a:cs typeface="Times New Roman" pitchFamily="18" charset="0"/>
              </a:rPr>
              <a:t>, H.K., Brach, C., Harris, L.M., &amp; </a:t>
            </a:r>
            <a:r>
              <a:rPr lang="en-US" dirty="0" err="1">
                <a:latin typeface="Times New Roman" pitchFamily="18" charset="0"/>
                <a:ea typeface="Calibri"/>
                <a:cs typeface="Times New Roman" pitchFamily="18" charset="0"/>
              </a:rPr>
              <a:t>Parchman</a:t>
            </a:r>
            <a:r>
              <a:rPr lang="en-US" dirty="0">
                <a:latin typeface="Times New Roman" pitchFamily="18" charset="0"/>
                <a:ea typeface="Calibri"/>
                <a:cs typeface="Times New Roman" pitchFamily="18" charset="0"/>
              </a:rPr>
              <a:t>, M.L. (2013). A proposed 'health literate care model' would constitute a systems approach to improving patients' engagement in care. Health Affairs, 32(2), 357-367. https://doi.org/10.1377/hlthaff.2012.1205</a:t>
            </a:r>
          </a:p>
          <a:p>
            <a:pPr marL="0" marR="0">
              <a:lnSpc>
                <a:spcPct val="115000"/>
              </a:lnSpc>
              <a:spcBef>
                <a:spcPts val="0"/>
              </a:spcBef>
              <a:spcAft>
                <a:spcPts val="1000"/>
              </a:spcAft>
            </a:pPr>
            <a:r>
              <a:rPr lang="en-US" dirty="0">
                <a:latin typeface="Times New Roman" pitchFamily="18" charset="0"/>
                <a:ea typeface="Calibri"/>
                <a:cs typeface="Times New Roman" pitchFamily="18" charset="0"/>
              </a:rPr>
              <a:t>Sharma, R., &amp; Rivet, A. (2023). Teach-back: A patient education technique for enhanced understanding and outcomes. American Journal of Nursing, 123(1), 62-67. https://doi.org/ 10.1097/01.NAJ.0000910268.45126.ae</a:t>
            </a:r>
          </a:p>
          <a:p>
            <a:pPr marL="0" marR="0">
              <a:lnSpc>
                <a:spcPct val="115000"/>
              </a:lnSpc>
              <a:spcBef>
                <a:spcPts val="0"/>
              </a:spcBef>
              <a:spcAft>
                <a:spcPts val="1000"/>
              </a:spcAft>
            </a:pPr>
            <a:r>
              <a:rPr lang="en-US" dirty="0" err="1">
                <a:latin typeface="Times New Roman" pitchFamily="18" charset="0"/>
                <a:ea typeface="Calibri"/>
                <a:cs typeface="Times New Roman" pitchFamily="18" charset="0"/>
              </a:rPr>
              <a:t>Ziaeian</a:t>
            </a:r>
            <a:r>
              <a:rPr lang="en-US" dirty="0">
                <a:latin typeface="Times New Roman" pitchFamily="18" charset="0"/>
                <a:ea typeface="Calibri"/>
                <a:cs typeface="Times New Roman" pitchFamily="18" charset="0"/>
              </a:rPr>
              <a:t>, B., &amp; Wray, R. (2016). Promoting health literacy and patient empowerment with the teach-back method. The Nurse Practitioner, 41(8), 20-26.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484437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TotalTime>
  <Words>886</Words>
  <Application>Microsoft Office PowerPoint</Application>
  <PresentationFormat>On-screen Show (4:3)</PresentationFormat>
  <Paragraphs>73</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Civic</vt:lpstr>
      <vt:lpstr>Professional Communication with Colleagues: Using Teach-Back for Improved Understanding</vt:lpstr>
      <vt:lpstr>Introduction</vt:lpstr>
      <vt:lpstr>The Teach-Back Method: A Tool for Clear Communication</vt:lpstr>
      <vt:lpstr>Teach-Back in Action: Supporting Mr. Smith's Post-Surgical Recovery</vt:lpstr>
      <vt:lpstr>Empowering Mr. Smith Through Wound Care Education</vt:lpstr>
      <vt:lpstr>Physical Therapist: Safe At-Home Exercises</vt:lpstr>
      <vt:lpstr>Collaboration for Patient Success</vt:lpstr>
      <vt:lpstr>Conclusion</vt:lpstr>
      <vt:lpstr>References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Communication with Colleagues: Using Teach-Back for Improved Understanding</dc:title>
  <dc:creator>N/A</dc:creator>
  <cp:lastModifiedBy>N/A</cp:lastModifiedBy>
  <cp:revision>4</cp:revision>
  <dcterms:created xsi:type="dcterms:W3CDTF">2024-03-26T03:18:28Z</dcterms:created>
  <dcterms:modified xsi:type="dcterms:W3CDTF">2024-03-26T03:49:17Z</dcterms:modified>
</cp:coreProperties>
</file>