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4AFB-5E80-497D-A182-49BB50484A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ABA94E-92F4-4F49-A5F5-928776901E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6ECCE0-9FCA-4CA0-B4AD-12E02153ACE6}"/>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1F07265E-E2DD-4DB7-8471-4A6654D30A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E11BEA-AEF9-41A9-865D-4F23E8FB612D}"/>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561190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F0CA5-91BD-4872-8E18-1021977660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5695D4-2DF0-49F1-B523-1A0C553595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F1F4BB-BF81-4A77-B317-57FA6F5119FA}"/>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42742ABF-3A8A-454B-924A-6CDDFE176E2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97CA2F-2717-4B5E-B999-488C14FA6C78}"/>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673059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3DC615-058A-44C5-9521-BCBCDD9A11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15411A-4C99-474A-8E84-0E55AA6D83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E85364-FA3C-48EB-B5A6-93A55A870239}"/>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2B5A00ED-5168-4B39-8630-6068DE8190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D8620D-37D9-43C2-BFFA-0CB72ABB20E4}"/>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372058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8EE2-BA26-4888-B419-C6406218C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9F01A8-77B5-4B5D-9217-F4BB59CFED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BE5E0B-C13E-4FB9-813C-B5F99C34AC35}"/>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7CA56603-9E8F-4D93-9994-8556FDF261F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37EC1F-BE4E-47D6-B16A-713C2537E25A}"/>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268745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56092-6CC0-451D-8AFD-0F62CC8D90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77AC27-B16B-4EA0-9422-5734AF30D6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FA7691-06F4-4870-A930-30A4F2A9BFE9}"/>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0AE57969-3699-4C68-A7FC-325DF158E6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09D53A-E0E2-4C6D-A4C4-8C0402E1DB01}"/>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3225156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A19AB-72BB-475C-BF09-8134897DBA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E3ACC7-AEDB-4D19-B5CB-179F0B11E6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9FA9D8-61EB-47C5-A83F-D60A50E1D6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A4CF84-BE0C-4B19-B503-594500097EEB}"/>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6" name="Footer Placeholder 5">
            <a:extLst>
              <a:ext uri="{FF2B5EF4-FFF2-40B4-BE49-F238E27FC236}">
                <a16:creationId xmlns:a16="http://schemas.microsoft.com/office/drawing/2014/main" id="{F5FDD5D7-F893-4C0D-A2C6-02671DBB374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373600-10EA-46F2-ABFF-40108A6BCE04}"/>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75909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CF84-5C41-47B9-BEB9-9E580037DE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90C01D-AEF9-4CF9-9792-29553890EB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2E0DCC-31E2-4836-99B3-8FCF97B0AC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F1AD6C-BADA-4CBF-8FF6-026185DA2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D0A0D3-D697-4741-8632-56D0B24C1A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B0C42B-0FDD-4C72-97C4-274234DD5C1D}"/>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8" name="Footer Placeholder 7">
            <a:extLst>
              <a:ext uri="{FF2B5EF4-FFF2-40B4-BE49-F238E27FC236}">
                <a16:creationId xmlns:a16="http://schemas.microsoft.com/office/drawing/2014/main" id="{A8E05EEC-ED0C-4855-B4F8-1C9B82BE9D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EE979CC-AB6F-43CE-83FF-EFB98B948695}"/>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309343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A2ACD-BF07-429C-B578-E5817D32DB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11CF32-E3B4-4BAB-B053-56C7606AF67F}"/>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4" name="Footer Placeholder 3">
            <a:extLst>
              <a:ext uri="{FF2B5EF4-FFF2-40B4-BE49-F238E27FC236}">
                <a16:creationId xmlns:a16="http://schemas.microsoft.com/office/drawing/2014/main" id="{19827459-DFCA-41E9-8B71-35AF1772966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38D2F51-F771-4039-84C5-7CE09503A5F9}"/>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233419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D5121-7C4B-4260-9F34-841F544D9279}"/>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3" name="Footer Placeholder 2">
            <a:extLst>
              <a:ext uri="{FF2B5EF4-FFF2-40B4-BE49-F238E27FC236}">
                <a16:creationId xmlns:a16="http://schemas.microsoft.com/office/drawing/2014/main" id="{23B1E6A3-EF1E-4AFC-A49D-FFBD7A845DD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2FB0792-28C4-4CFF-9AD0-6E0991795305}"/>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301717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CA3A6-E762-4E94-9352-9CBF6EEDF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09E3FD-88DC-41DD-BD91-04AA6C9094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96D36D-DAC9-4029-9844-BF4D2E5B4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439EA7-356E-410C-A8ED-611570CCF93D}"/>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6" name="Footer Placeholder 5">
            <a:extLst>
              <a:ext uri="{FF2B5EF4-FFF2-40B4-BE49-F238E27FC236}">
                <a16:creationId xmlns:a16="http://schemas.microsoft.com/office/drawing/2014/main" id="{63514383-C8A6-4E34-97EF-FF92BF4B50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5D7AD2-E8EC-403A-AE67-AF82122E41D6}"/>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2537737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EF80D-AF88-40E5-8D75-60CA0432F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61B84B-4EA6-4EE4-B4C6-5D8650842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F37AD13-B50E-4262-8FE5-39363E135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4B3E2F-5DCC-4A58-AA1F-AF79DBDA50E1}"/>
              </a:ext>
            </a:extLst>
          </p:cNvPr>
          <p:cNvSpPr>
            <a:spLocks noGrp="1"/>
          </p:cNvSpPr>
          <p:nvPr>
            <p:ph type="dt" sz="half" idx="10"/>
          </p:nvPr>
        </p:nvSpPr>
        <p:spPr/>
        <p:txBody>
          <a:bodyPr/>
          <a:lstStyle/>
          <a:p>
            <a:fld id="{99DFF679-17E6-422C-B02D-8CD6A3C30A8A}" type="datetimeFigureOut">
              <a:rPr lang="en-US" smtClean="0"/>
              <a:t>8/23/2020</a:t>
            </a:fld>
            <a:endParaRPr lang="en-US" dirty="0"/>
          </a:p>
        </p:txBody>
      </p:sp>
      <p:sp>
        <p:nvSpPr>
          <p:cNvPr id="6" name="Footer Placeholder 5">
            <a:extLst>
              <a:ext uri="{FF2B5EF4-FFF2-40B4-BE49-F238E27FC236}">
                <a16:creationId xmlns:a16="http://schemas.microsoft.com/office/drawing/2014/main" id="{342E4CFC-0E2E-4D60-B594-EF4E69CB062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59B2FE-BBDD-49BB-AE23-6C8F7B62C68C}"/>
              </a:ext>
            </a:extLst>
          </p:cNvPr>
          <p:cNvSpPr>
            <a:spLocks noGrp="1"/>
          </p:cNvSpPr>
          <p:nvPr>
            <p:ph type="sldNum" sz="quarter" idx="12"/>
          </p:nvPr>
        </p:nvSpPr>
        <p:spPr/>
        <p:txBody>
          <a:bodyPr/>
          <a:lstStyle/>
          <a:p>
            <a:fld id="{2479A95F-2070-48B8-BB12-65B5C58B124B}" type="slidenum">
              <a:rPr lang="en-US" smtClean="0"/>
              <a:t>‹#›</a:t>
            </a:fld>
            <a:endParaRPr lang="en-US" dirty="0"/>
          </a:p>
        </p:txBody>
      </p:sp>
    </p:spTree>
    <p:extLst>
      <p:ext uri="{BB962C8B-B14F-4D97-AF65-F5344CB8AC3E}">
        <p14:creationId xmlns:p14="http://schemas.microsoft.com/office/powerpoint/2010/main" val="219578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06C419-FFC0-4992-A71A-3484ED0FD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68835D-881D-48FA-BD4C-9B4937BF62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678F8-D2D0-4021-A97D-0684D6D15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FF679-17E6-422C-B02D-8CD6A3C30A8A}" type="datetimeFigureOut">
              <a:rPr lang="en-US" smtClean="0"/>
              <a:t>8/23/2020</a:t>
            </a:fld>
            <a:endParaRPr lang="en-US" dirty="0"/>
          </a:p>
        </p:txBody>
      </p:sp>
      <p:sp>
        <p:nvSpPr>
          <p:cNvPr id="5" name="Footer Placeholder 4">
            <a:extLst>
              <a:ext uri="{FF2B5EF4-FFF2-40B4-BE49-F238E27FC236}">
                <a16:creationId xmlns:a16="http://schemas.microsoft.com/office/drawing/2014/main" id="{1F37B389-3B45-41CC-A562-C80C5621C7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ABFFB46-EEE0-4FA2-B262-AFCC46454A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A95F-2070-48B8-BB12-65B5C58B124B}" type="slidenum">
              <a:rPr lang="en-US" smtClean="0"/>
              <a:t>‹#›</a:t>
            </a:fld>
            <a:endParaRPr lang="en-US" dirty="0"/>
          </a:p>
        </p:txBody>
      </p:sp>
    </p:spTree>
    <p:extLst>
      <p:ext uri="{BB962C8B-B14F-4D97-AF65-F5344CB8AC3E}">
        <p14:creationId xmlns:p14="http://schemas.microsoft.com/office/powerpoint/2010/main" val="1031359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andfonline.com/doi/abs/10.1080/00325481.1982.11716247?journalCode=ipgm2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hai/organisms/staph.html" TargetMode="External"/><Relationship Id="rId2" Type="http://schemas.openxmlformats.org/officeDocument/2006/relationships/hyperlink" Target="https://www.tandfonline.com/action/showCitFormats?doi=10.1080%2F00325481.1982.1171624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3D70F5-C8E8-4ED9-8903-D00303DE38C4}"/>
              </a:ext>
            </a:extLst>
          </p:cNvPr>
          <p:cNvSpPr/>
          <p:nvPr/>
        </p:nvSpPr>
        <p:spPr>
          <a:xfrm>
            <a:off x="-46382" y="2541104"/>
            <a:ext cx="12384156" cy="4316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Look in the textbook (or other reliable source) to find: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A933AFB8-9C85-4397-BDE9-EDF37C89E754}"/>
              </a:ext>
            </a:extLst>
          </p:cNvPr>
          <p:cNvSpPr txBox="1"/>
          <p:nvPr/>
        </p:nvSpPr>
        <p:spPr>
          <a:xfrm>
            <a:off x="132521" y="119270"/>
            <a:ext cx="10408170" cy="369332"/>
          </a:xfrm>
          <a:prstGeom prst="rect">
            <a:avLst/>
          </a:prstGeom>
          <a:noFill/>
        </p:spPr>
        <p:txBody>
          <a:bodyPr wrap="none" rtlCol="0">
            <a:spAutoFit/>
          </a:bodyPr>
          <a:lstStyle/>
          <a:p>
            <a:r>
              <a:rPr lang="en-US" dirty="0"/>
              <a:t>Pre-writing MAP worksheet 2		BIOS242			REVISED AS NEEDED FROM FIRST DRAFT</a:t>
            </a:r>
            <a:endParaRPr lang="en-US" b="1" dirty="0"/>
          </a:p>
        </p:txBody>
      </p:sp>
      <p:sp>
        <p:nvSpPr>
          <p:cNvPr id="5" name="Rectangle 4">
            <a:extLst>
              <a:ext uri="{FF2B5EF4-FFF2-40B4-BE49-F238E27FC236}">
                <a16:creationId xmlns:a16="http://schemas.microsoft.com/office/drawing/2014/main" id="{7CA0B48E-2603-4181-9DB8-4B65E7A8926E}"/>
              </a:ext>
            </a:extLst>
          </p:cNvPr>
          <p:cNvSpPr/>
          <p:nvPr/>
        </p:nvSpPr>
        <p:spPr>
          <a:xfrm>
            <a:off x="7195930" y="636104"/>
            <a:ext cx="3352800"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Proposed Microorganism:</a:t>
            </a:r>
          </a:p>
          <a:p>
            <a:pPr algn="ctr"/>
            <a:r>
              <a:rPr lang="en-US" dirty="0">
                <a:solidFill>
                  <a:schemeClr val="tx1"/>
                </a:solidFill>
              </a:rPr>
              <a:t>Staphylococcus Bacteria </a:t>
            </a:r>
          </a:p>
          <a:p>
            <a:pPr algn="ctr"/>
            <a:endParaRPr lang="en-US" dirty="0">
              <a:solidFill>
                <a:schemeClr val="tx1"/>
              </a:solidFill>
            </a:endParaRPr>
          </a:p>
          <a:p>
            <a:pPr algn="ctr"/>
            <a:r>
              <a:rPr lang="en-US" dirty="0">
                <a:solidFill>
                  <a:schemeClr val="tx1"/>
                </a:solidFill>
              </a:rPr>
              <a:t>Proposed Disease:</a:t>
            </a:r>
          </a:p>
          <a:p>
            <a:pPr algn="ctr"/>
            <a:r>
              <a:rPr lang="en-US" dirty="0">
                <a:solidFill>
                  <a:schemeClr val="tx1"/>
                </a:solidFill>
              </a:rPr>
              <a:t>Staphylococcal scalded skin syndrome (SSSS)</a:t>
            </a:r>
          </a:p>
          <a:p>
            <a:pPr algn="ctr"/>
            <a:endParaRPr lang="en-US" dirty="0">
              <a:solidFill>
                <a:schemeClr val="tx1"/>
              </a:solidFill>
            </a:endParaRPr>
          </a:p>
        </p:txBody>
      </p:sp>
      <p:sp>
        <p:nvSpPr>
          <p:cNvPr id="6" name="Rectangle 5">
            <a:extLst>
              <a:ext uri="{FF2B5EF4-FFF2-40B4-BE49-F238E27FC236}">
                <a16:creationId xmlns:a16="http://schemas.microsoft.com/office/drawing/2014/main" id="{5E483755-413C-421F-8AC6-F01B6D95EF22}"/>
              </a:ext>
            </a:extLst>
          </p:cNvPr>
          <p:cNvSpPr/>
          <p:nvPr/>
        </p:nvSpPr>
        <p:spPr>
          <a:xfrm>
            <a:off x="132522" y="636104"/>
            <a:ext cx="3352800"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Newspaper article link:</a:t>
            </a:r>
          </a:p>
          <a:p>
            <a:pPr algn="ctr"/>
            <a:endParaRPr lang="en-US" dirty="0">
              <a:solidFill>
                <a:schemeClr val="tx1"/>
              </a:solidFill>
            </a:endParaRPr>
          </a:p>
          <a:p>
            <a:pPr algn="ctr"/>
            <a:r>
              <a:rPr lang="en-US" dirty="0">
                <a:hlinkClick r:id="rId2"/>
              </a:rPr>
              <a:t>https://www.tandfonline.com/doi/abs/10.1080/00325481.1982.11716247?journalCode=ipgm20</a:t>
            </a: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p:txBody>
      </p:sp>
      <p:sp>
        <p:nvSpPr>
          <p:cNvPr id="7" name="Rectangle 6">
            <a:extLst>
              <a:ext uri="{FF2B5EF4-FFF2-40B4-BE49-F238E27FC236}">
                <a16:creationId xmlns:a16="http://schemas.microsoft.com/office/drawing/2014/main" id="{781964D8-3425-49DD-A99E-E3C5EEF478D1}"/>
              </a:ext>
            </a:extLst>
          </p:cNvPr>
          <p:cNvSpPr/>
          <p:nvPr/>
        </p:nvSpPr>
        <p:spPr>
          <a:xfrm>
            <a:off x="3664226" y="636104"/>
            <a:ext cx="3352800"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Newspaper article </a:t>
            </a:r>
            <a:r>
              <a:rPr lang="en-US" b="1" dirty="0">
                <a:solidFill>
                  <a:schemeClr val="tx1"/>
                </a:solidFill>
              </a:rPr>
              <a:t>title</a:t>
            </a:r>
            <a:r>
              <a:rPr lang="en-US" dirty="0">
                <a:solidFill>
                  <a:schemeClr val="tx1"/>
                </a:solidFill>
              </a:rPr>
              <a:t> and </a:t>
            </a:r>
            <a:r>
              <a:rPr lang="en-US" b="1" dirty="0">
                <a:solidFill>
                  <a:schemeClr val="tx1"/>
                </a:solidFill>
              </a:rPr>
              <a:t>date</a:t>
            </a:r>
            <a:r>
              <a:rPr lang="en-US" dirty="0">
                <a:solidFill>
                  <a:schemeClr val="tx1"/>
                </a:solidFill>
              </a:rPr>
              <a:t>:</a:t>
            </a:r>
          </a:p>
          <a:p>
            <a:pPr algn="ctr"/>
            <a:endParaRPr lang="en-US" dirty="0">
              <a:solidFill>
                <a:schemeClr val="tx1"/>
              </a:solidFill>
            </a:endParaRPr>
          </a:p>
          <a:p>
            <a:pPr algn="ctr"/>
            <a:r>
              <a:rPr lang="en-US" dirty="0">
                <a:solidFill>
                  <a:schemeClr val="tx1"/>
                </a:solidFill>
              </a:rPr>
              <a:t>The Spectrum of Staphylococcal Disease </a:t>
            </a: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B4E24CE8-936C-4141-8BCF-090482CE9D50}"/>
              </a:ext>
            </a:extLst>
          </p:cNvPr>
          <p:cNvSpPr/>
          <p:nvPr/>
        </p:nvSpPr>
        <p:spPr>
          <a:xfrm>
            <a:off x="3664226" y="3368536"/>
            <a:ext cx="3352800" cy="135010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Systemically arranged on the lateral end of the cell</a:t>
            </a:r>
          </a:p>
          <a:p>
            <a:pPr algn="ctr"/>
            <a:endParaRPr lang="en-US" sz="1200" dirty="0">
              <a:solidFill>
                <a:schemeClr val="tx1"/>
              </a:solidFill>
            </a:endParaRPr>
          </a:p>
          <a:p>
            <a:pPr algn="ctr"/>
            <a:r>
              <a:rPr lang="en-US" sz="1200" dirty="0">
                <a:solidFill>
                  <a:schemeClr val="tx1"/>
                </a:solidFill>
              </a:rPr>
              <a:t>Cocci – Spherical shaped. Rod shaped spiral shaped. </a:t>
            </a:r>
          </a:p>
        </p:txBody>
      </p:sp>
      <p:sp>
        <p:nvSpPr>
          <p:cNvPr id="9" name="Rectangle 8">
            <a:extLst>
              <a:ext uri="{FF2B5EF4-FFF2-40B4-BE49-F238E27FC236}">
                <a16:creationId xmlns:a16="http://schemas.microsoft.com/office/drawing/2014/main" id="{6BFFD891-057A-4039-AE8B-841B89B7647D}"/>
              </a:ext>
            </a:extLst>
          </p:cNvPr>
          <p:cNvSpPr/>
          <p:nvPr/>
        </p:nvSpPr>
        <p:spPr>
          <a:xfrm>
            <a:off x="7245626" y="3368536"/>
            <a:ext cx="4863548" cy="1350103"/>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Staining: Gram Positive – Purple.</a:t>
            </a:r>
          </a:p>
          <a:p>
            <a:pPr algn="ctr"/>
            <a:endParaRPr lang="en-US" sz="1200" dirty="0">
              <a:solidFill>
                <a:schemeClr val="tx1"/>
              </a:solidFill>
            </a:endParaRPr>
          </a:p>
          <a:p>
            <a:pPr algn="ctr"/>
            <a:r>
              <a:rPr lang="en-US" sz="1200" dirty="0">
                <a:solidFill>
                  <a:schemeClr val="tx1"/>
                </a:solidFill>
              </a:rPr>
              <a:t>Microscope</a:t>
            </a:r>
            <a:r>
              <a:rPr lang="en-US" sz="1200">
                <a:solidFill>
                  <a:schemeClr val="tx1"/>
                </a:solidFill>
              </a:rPr>
              <a:t>: STEM</a:t>
            </a:r>
            <a:endParaRPr lang="en-US" sz="1200" dirty="0">
              <a:solidFill>
                <a:schemeClr val="tx1"/>
              </a:solidFill>
            </a:endParaRPr>
          </a:p>
          <a:p>
            <a:pPr algn="ctr"/>
            <a:endParaRPr lang="en-US" sz="1200" dirty="0">
              <a:solidFill>
                <a:schemeClr val="tx1"/>
              </a:solidFill>
            </a:endParaRPr>
          </a:p>
        </p:txBody>
      </p:sp>
      <p:sp>
        <p:nvSpPr>
          <p:cNvPr id="10" name="Rectangle 9">
            <a:extLst>
              <a:ext uri="{FF2B5EF4-FFF2-40B4-BE49-F238E27FC236}">
                <a16:creationId xmlns:a16="http://schemas.microsoft.com/office/drawing/2014/main" id="{7CDCEE19-2DC4-4A4A-A156-F0C8935AAF65}"/>
              </a:ext>
            </a:extLst>
          </p:cNvPr>
          <p:cNvSpPr/>
          <p:nvPr/>
        </p:nvSpPr>
        <p:spPr>
          <a:xfrm>
            <a:off x="132522" y="3368536"/>
            <a:ext cx="3352800" cy="135010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Bacterium that has spherical, ovoid, or round shaped. </a:t>
            </a:r>
          </a:p>
          <a:p>
            <a:pPr algn="ctr"/>
            <a:endParaRPr lang="en-US" sz="1200" dirty="0">
              <a:solidFill>
                <a:schemeClr val="tx1"/>
              </a:solidFill>
            </a:endParaRPr>
          </a:p>
        </p:txBody>
      </p:sp>
      <p:sp>
        <p:nvSpPr>
          <p:cNvPr id="12" name="Rectangle 11">
            <a:extLst>
              <a:ext uri="{FF2B5EF4-FFF2-40B4-BE49-F238E27FC236}">
                <a16:creationId xmlns:a16="http://schemas.microsoft.com/office/drawing/2014/main" id="{773C40E1-47EC-4E95-90A5-92EFAB0F7E72}"/>
              </a:ext>
            </a:extLst>
          </p:cNvPr>
          <p:cNvSpPr/>
          <p:nvPr/>
        </p:nvSpPr>
        <p:spPr>
          <a:xfrm>
            <a:off x="225287" y="5329895"/>
            <a:ext cx="3352800" cy="152810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Skin (The largest organ in the human body) </a:t>
            </a:r>
          </a:p>
          <a:p>
            <a:pPr algn="ctr"/>
            <a:endParaRPr lang="en-US" sz="1200" dirty="0">
              <a:solidFill>
                <a:schemeClr val="tx1"/>
              </a:solidFill>
            </a:endParaRPr>
          </a:p>
        </p:txBody>
      </p:sp>
      <p:sp>
        <p:nvSpPr>
          <p:cNvPr id="13" name="Rectangle 12">
            <a:extLst>
              <a:ext uri="{FF2B5EF4-FFF2-40B4-BE49-F238E27FC236}">
                <a16:creationId xmlns:a16="http://schemas.microsoft.com/office/drawing/2014/main" id="{9CA4BA1B-80E9-49CD-9A5B-D6FC90825B51}"/>
              </a:ext>
            </a:extLst>
          </p:cNvPr>
          <p:cNvSpPr/>
          <p:nvPr/>
        </p:nvSpPr>
        <p:spPr>
          <a:xfrm>
            <a:off x="3664226" y="5307566"/>
            <a:ext cx="3352800" cy="152810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endParaRPr>
          </a:p>
          <a:p>
            <a:pPr algn="ctr"/>
            <a:endParaRPr lang="en-US" sz="1100" dirty="0">
              <a:solidFill>
                <a:schemeClr val="tx1"/>
              </a:solidFill>
            </a:endParaRPr>
          </a:p>
          <a:p>
            <a:pPr algn="ctr"/>
            <a:r>
              <a:rPr lang="en-US" sz="1100" dirty="0">
                <a:solidFill>
                  <a:schemeClr val="tx1"/>
                </a:solidFill>
              </a:rPr>
              <a:t>Fever</a:t>
            </a:r>
          </a:p>
          <a:p>
            <a:pPr algn="ctr"/>
            <a:r>
              <a:rPr lang="en-US" sz="1200" dirty="0">
                <a:solidFill>
                  <a:schemeClr val="tx1"/>
                </a:solidFill>
              </a:rPr>
              <a:t>Redness of the skin</a:t>
            </a:r>
          </a:p>
          <a:p>
            <a:pPr algn="ctr"/>
            <a:r>
              <a:rPr lang="en-US" sz="1200" dirty="0">
                <a:solidFill>
                  <a:schemeClr val="tx1"/>
                </a:solidFill>
              </a:rPr>
              <a:t>Fluid Filled Blisters </a:t>
            </a:r>
          </a:p>
          <a:p>
            <a:pPr algn="ctr"/>
            <a:r>
              <a:rPr lang="en-US" sz="1200" dirty="0">
                <a:solidFill>
                  <a:schemeClr val="tx1"/>
                </a:solidFill>
              </a:rPr>
              <a:t>Peeling skin</a:t>
            </a:r>
            <a:br>
              <a:rPr lang="en-US" sz="1200" dirty="0">
                <a:solidFill>
                  <a:schemeClr val="tx1"/>
                </a:solidFill>
              </a:rPr>
            </a:br>
            <a:r>
              <a:rPr lang="en-US" sz="1200" dirty="0">
                <a:solidFill>
                  <a:schemeClr val="tx1"/>
                </a:solidFill>
              </a:rPr>
              <a:t>Irritability </a:t>
            </a:r>
          </a:p>
          <a:p>
            <a:pPr algn="ctr"/>
            <a:r>
              <a:rPr lang="en-US" sz="1200" dirty="0">
                <a:solidFill>
                  <a:schemeClr val="tx1"/>
                </a:solidFill>
              </a:rPr>
              <a:t>Weakness</a:t>
            </a:r>
          </a:p>
          <a:p>
            <a:pPr algn="ctr"/>
            <a:r>
              <a:rPr lang="en-US" sz="1200" dirty="0">
                <a:solidFill>
                  <a:schemeClr val="tx1"/>
                </a:solidFill>
              </a:rPr>
              <a:t>Lack of appetite </a:t>
            </a:r>
          </a:p>
          <a:p>
            <a:pPr algn="ctr"/>
            <a:endParaRPr lang="en-US" sz="1200" dirty="0">
              <a:solidFill>
                <a:schemeClr val="tx1"/>
              </a:solidFill>
            </a:endParaRPr>
          </a:p>
        </p:txBody>
      </p:sp>
      <p:sp>
        <p:nvSpPr>
          <p:cNvPr id="14" name="Rectangle 13">
            <a:extLst>
              <a:ext uri="{FF2B5EF4-FFF2-40B4-BE49-F238E27FC236}">
                <a16:creationId xmlns:a16="http://schemas.microsoft.com/office/drawing/2014/main" id="{FF020EC7-EA53-4A7F-AF9C-2836D4F6F7E9}"/>
              </a:ext>
            </a:extLst>
          </p:cNvPr>
          <p:cNvSpPr/>
          <p:nvPr/>
        </p:nvSpPr>
        <p:spPr>
          <a:xfrm>
            <a:off x="7103165" y="5319181"/>
            <a:ext cx="4770783" cy="152810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a:p>
            <a:pPr algn="ctr"/>
            <a:r>
              <a:rPr lang="en-US" sz="1200" dirty="0">
                <a:solidFill>
                  <a:schemeClr val="tx1"/>
                </a:solidFill>
              </a:rPr>
              <a:t>To Diagnose : </a:t>
            </a:r>
          </a:p>
          <a:p>
            <a:pPr algn="ctr"/>
            <a:r>
              <a:rPr lang="en-US" sz="1200" dirty="0">
                <a:solidFill>
                  <a:schemeClr val="tx1"/>
                </a:solidFill>
              </a:rPr>
              <a:t>Skin Biopsy</a:t>
            </a:r>
          </a:p>
          <a:p>
            <a:pPr algn="ctr"/>
            <a:r>
              <a:rPr lang="en-US" sz="1200" dirty="0">
                <a:solidFill>
                  <a:schemeClr val="tx1"/>
                </a:solidFill>
              </a:rPr>
              <a:t>Bacteria Culture</a:t>
            </a:r>
          </a:p>
          <a:p>
            <a:pPr algn="ctr"/>
            <a:r>
              <a:rPr lang="en-US" sz="1200" dirty="0">
                <a:solidFill>
                  <a:schemeClr val="tx1"/>
                </a:solidFill>
              </a:rPr>
              <a:t>Tzanck Smear </a:t>
            </a:r>
          </a:p>
          <a:p>
            <a:pPr algn="ctr"/>
            <a:r>
              <a:rPr lang="en-US" sz="1200" dirty="0">
                <a:solidFill>
                  <a:schemeClr val="tx1"/>
                </a:solidFill>
              </a:rPr>
              <a:t>Treatment: </a:t>
            </a:r>
          </a:p>
          <a:p>
            <a:pPr algn="ctr"/>
            <a:r>
              <a:rPr lang="en-US" sz="1200" dirty="0">
                <a:solidFill>
                  <a:schemeClr val="tx1"/>
                </a:solidFill>
              </a:rPr>
              <a:t>Flucloxacillin, nafcillin, oxacillin, cephalosporin, and clindamycin</a:t>
            </a:r>
          </a:p>
        </p:txBody>
      </p:sp>
      <p:sp>
        <p:nvSpPr>
          <p:cNvPr id="16" name="Rectangle 15">
            <a:extLst>
              <a:ext uri="{FF2B5EF4-FFF2-40B4-BE49-F238E27FC236}">
                <a16:creationId xmlns:a16="http://schemas.microsoft.com/office/drawing/2014/main" id="{381FFACE-04AD-46FF-8BC0-24D1A8612156}"/>
              </a:ext>
            </a:extLst>
          </p:cNvPr>
          <p:cNvSpPr/>
          <p:nvPr/>
        </p:nvSpPr>
        <p:spPr>
          <a:xfrm>
            <a:off x="7301948" y="2994162"/>
            <a:ext cx="2835965"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Microscopy and Staining</a:t>
            </a:r>
          </a:p>
        </p:txBody>
      </p:sp>
      <p:sp>
        <p:nvSpPr>
          <p:cNvPr id="17" name="Rectangle 16">
            <a:extLst>
              <a:ext uri="{FF2B5EF4-FFF2-40B4-BE49-F238E27FC236}">
                <a16:creationId xmlns:a16="http://schemas.microsoft.com/office/drawing/2014/main" id="{885D407F-4D1A-4A50-B20E-72015FAAD03C}"/>
              </a:ext>
            </a:extLst>
          </p:cNvPr>
          <p:cNvSpPr/>
          <p:nvPr/>
        </p:nvSpPr>
        <p:spPr>
          <a:xfrm>
            <a:off x="3674165" y="2994162"/>
            <a:ext cx="3342861"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Pathogen arrangement/cellular characteristics</a:t>
            </a:r>
          </a:p>
        </p:txBody>
      </p:sp>
      <p:sp>
        <p:nvSpPr>
          <p:cNvPr id="18" name="Rectangle 17">
            <a:extLst>
              <a:ext uri="{FF2B5EF4-FFF2-40B4-BE49-F238E27FC236}">
                <a16:creationId xmlns:a16="http://schemas.microsoft.com/office/drawing/2014/main" id="{4A7C0614-959E-437F-8496-B5335B83B64E}"/>
              </a:ext>
            </a:extLst>
          </p:cNvPr>
          <p:cNvSpPr/>
          <p:nvPr/>
        </p:nvSpPr>
        <p:spPr>
          <a:xfrm>
            <a:off x="400879" y="2994161"/>
            <a:ext cx="2835965"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Pathogen morphology</a:t>
            </a:r>
          </a:p>
        </p:txBody>
      </p:sp>
      <p:sp>
        <p:nvSpPr>
          <p:cNvPr id="19" name="Rectangle 18">
            <a:extLst>
              <a:ext uri="{FF2B5EF4-FFF2-40B4-BE49-F238E27FC236}">
                <a16:creationId xmlns:a16="http://schemas.microsoft.com/office/drawing/2014/main" id="{699A7440-562C-4389-9967-7DF811EE2FB2}"/>
              </a:ext>
            </a:extLst>
          </p:cNvPr>
          <p:cNvSpPr/>
          <p:nvPr/>
        </p:nvSpPr>
        <p:spPr>
          <a:xfrm>
            <a:off x="225287" y="4933192"/>
            <a:ext cx="3154017"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Body system/cells affected</a:t>
            </a:r>
          </a:p>
        </p:txBody>
      </p:sp>
      <p:sp>
        <p:nvSpPr>
          <p:cNvPr id="20" name="Rectangle 19">
            <a:extLst>
              <a:ext uri="{FF2B5EF4-FFF2-40B4-BE49-F238E27FC236}">
                <a16:creationId xmlns:a16="http://schemas.microsoft.com/office/drawing/2014/main" id="{5A23DF5D-4B2D-469A-9680-F729AA194742}"/>
              </a:ext>
            </a:extLst>
          </p:cNvPr>
          <p:cNvSpPr/>
          <p:nvPr/>
        </p:nvSpPr>
        <p:spPr>
          <a:xfrm>
            <a:off x="3763617" y="4933192"/>
            <a:ext cx="3154017"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Signs/symptoms</a:t>
            </a:r>
          </a:p>
        </p:txBody>
      </p:sp>
      <p:sp>
        <p:nvSpPr>
          <p:cNvPr id="21" name="Rectangle 20">
            <a:extLst>
              <a:ext uri="{FF2B5EF4-FFF2-40B4-BE49-F238E27FC236}">
                <a16:creationId xmlns:a16="http://schemas.microsoft.com/office/drawing/2014/main" id="{47CF2144-B1BE-4EE7-91C7-AD8315EB64BF}"/>
              </a:ext>
            </a:extLst>
          </p:cNvPr>
          <p:cNvSpPr/>
          <p:nvPr/>
        </p:nvSpPr>
        <p:spPr>
          <a:xfrm>
            <a:off x="7295321" y="4934092"/>
            <a:ext cx="3154017"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Diagnosis/Treatment</a:t>
            </a:r>
          </a:p>
        </p:txBody>
      </p:sp>
    </p:spTree>
    <p:extLst>
      <p:ext uri="{BB962C8B-B14F-4D97-AF65-F5344CB8AC3E}">
        <p14:creationId xmlns:p14="http://schemas.microsoft.com/office/powerpoint/2010/main" val="184052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3D70F5-C8E8-4ED9-8903-D00303DE38C4}"/>
              </a:ext>
            </a:extLst>
          </p:cNvPr>
          <p:cNvSpPr/>
          <p:nvPr/>
        </p:nvSpPr>
        <p:spPr>
          <a:xfrm>
            <a:off x="-46382" y="2541104"/>
            <a:ext cx="12384156" cy="4316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Look in the textbook (or other reliable source) to find: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A933AFB8-9C85-4397-BDE9-EDF37C89E754}"/>
              </a:ext>
            </a:extLst>
          </p:cNvPr>
          <p:cNvSpPr txBox="1"/>
          <p:nvPr/>
        </p:nvSpPr>
        <p:spPr>
          <a:xfrm>
            <a:off x="132521" y="119270"/>
            <a:ext cx="9085308" cy="369332"/>
          </a:xfrm>
          <a:prstGeom prst="rect">
            <a:avLst/>
          </a:prstGeom>
          <a:noFill/>
        </p:spPr>
        <p:txBody>
          <a:bodyPr wrap="none" rtlCol="0">
            <a:spAutoFit/>
          </a:bodyPr>
          <a:lstStyle/>
          <a:p>
            <a:r>
              <a:rPr lang="en-US" dirty="0"/>
              <a:t>Pre-writing MAP worksheet 2		BIOS242			NEW INFORMATION HERE</a:t>
            </a:r>
            <a:endParaRPr lang="en-US" b="1" dirty="0"/>
          </a:p>
        </p:txBody>
      </p:sp>
      <p:sp>
        <p:nvSpPr>
          <p:cNvPr id="6" name="Rectangle 5">
            <a:extLst>
              <a:ext uri="{FF2B5EF4-FFF2-40B4-BE49-F238E27FC236}">
                <a16:creationId xmlns:a16="http://schemas.microsoft.com/office/drawing/2014/main" id="{5E483755-413C-421F-8AC6-F01B6D95EF22}"/>
              </a:ext>
            </a:extLst>
          </p:cNvPr>
          <p:cNvSpPr/>
          <p:nvPr/>
        </p:nvSpPr>
        <p:spPr>
          <a:xfrm>
            <a:off x="132522" y="636104"/>
            <a:ext cx="11834190"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Newspaper article summary:</a:t>
            </a:r>
          </a:p>
          <a:p>
            <a:pPr algn="ctr"/>
            <a:endParaRPr lang="en-US" dirty="0">
              <a:solidFill>
                <a:schemeClr val="tx1"/>
              </a:solidFill>
            </a:endParaRPr>
          </a:p>
          <a:p>
            <a:pPr algn="ctr"/>
            <a:r>
              <a:rPr lang="en-US" dirty="0">
                <a:solidFill>
                  <a:schemeClr val="tx1"/>
                </a:solidFill>
              </a:rPr>
              <a:t>This article is cool because it talks about SSSS and how it has been around since the bible days, this article also gives us descriptions of SSSS and other worsening viruses and or disease that could be caused by SSSS. </a:t>
            </a: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B4E24CE8-936C-4141-8BCF-090482CE9D50}"/>
              </a:ext>
            </a:extLst>
          </p:cNvPr>
          <p:cNvSpPr/>
          <p:nvPr/>
        </p:nvSpPr>
        <p:spPr>
          <a:xfrm>
            <a:off x="4558748" y="3128374"/>
            <a:ext cx="3869634"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SSSS evades the immune system by evading molecules including proteases, which cling to components of the innate immune system, affecting the extracellular and intercellular connections. </a:t>
            </a:r>
          </a:p>
        </p:txBody>
      </p:sp>
      <p:sp>
        <p:nvSpPr>
          <p:cNvPr id="9" name="Rectangle 8">
            <a:extLst>
              <a:ext uri="{FF2B5EF4-FFF2-40B4-BE49-F238E27FC236}">
                <a16:creationId xmlns:a16="http://schemas.microsoft.com/office/drawing/2014/main" id="{6BFFD891-057A-4039-AE8B-841B89B7647D}"/>
              </a:ext>
            </a:extLst>
          </p:cNvPr>
          <p:cNvSpPr/>
          <p:nvPr/>
        </p:nvSpPr>
        <p:spPr>
          <a:xfrm>
            <a:off x="8587403" y="3121407"/>
            <a:ext cx="3458817"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 A lot of SSSS is due to susceptibility of oxacillin, and clindamycin resistance. Which means our body has built up an resistance to these classes of drugs. </a:t>
            </a:r>
          </a:p>
        </p:txBody>
      </p:sp>
      <p:sp>
        <p:nvSpPr>
          <p:cNvPr id="10" name="Rectangle 9">
            <a:extLst>
              <a:ext uri="{FF2B5EF4-FFF2-40B4-BE49-F238E27FC236}">
                <a16:creationId xmlns:a16="http://schemas.microsoft.com/office/drawing/2014/main" id="{7CDCEE19-2DC4-4A4A-A156-F0C8935AAF65}"/>
              </a:ext>
            </a:extLst>
          </p:cNvPr>
          <p:cNvSpPr/>
          <p:nvPr/>
        </p:nvSpPr>
        <p:spPr>
          <a:xfrm>
            <a:off x="132521" y="3315565"/>
            <a:ext cx="4253949" cy="1588603"/>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SSSS produces many virulence factors, such as </a:t>
            </a:r>
            <a:r>
              <a:rPr lang="en-US" sz="1200" dirty="0" err="1">
                <a:solidFill>
                  <a:schemeClr val="tx1"/>
                </a:solidFill>
              </a:rPr>
              <a:t>leukocidins</a:t>
            </a:r>
            <a:r>
              <a:rPr lang="en-US" sz="1200" dirty="0">
                <a:solidFill>
                  <a:schemeClr val="tx1"/>
                </a:solidFill>
              </a:rPr>
              <a:t>, proteases, and enterotoxins. – these are molecules produced by bacteria, viruses, fungi, and protozoa. </a:t>
            </a:r>
          </a:p>
          <a:p>
            <a:endParaRPr lang="en-US" sz="1200" dirty="0">
              <a:solidFill>
                <a:schemeClr val="tx1"/>
              </a:solidFill>
            </a:endParaRPr>
          </a:p>
          <a:p>
            <a:r>
              <a:rPr lang="en-US" sz="1200" dirty="0">
                <a:solidFill>
                  <a:schemeClr val="tx1"/>
                </a:solidFill>
              </a:rPr>
              <a:t>Invasion of either through bacteria, viruses, fungi, and protozoa these enter the host cell to try to replicate.  </a:t>
            </a:r>
          </a:p>
        </p:txBody>
      </p:sp>
      <p:sp>
        <p:nvSpPr>
          <p:cNvPr id="12" name="Rectangle 11">
            <a:extLst>
              <a:ext uri="{FF2B5EF4-FFF2-40B4-BE49-F238E27FC236}">
                <a16:creationId xmlns:a16="http://schemas.microsoft.com/office/drawing/2014/main" id="{773C40E1-47EC-4E95-90A5-92EFAB0F7E72}"/>
              </a:ext>
            </a:extLst>
          </p:cNvPr>
          <p:cNvSpPr/>
          <p:nvPr/>
        </p:nvSpPr>
        <p:spPr>
          <a:xfrm>
            <a:off x="132522" y="5179151"/>
            <a:ext cx="5963478"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SSSS is transmitted from person to person, thus this is related to nursing because patients and clients should be made aware of the transmission and also the treatment for this disease. </a:t>
            </a:r>
          </a:p>
          <a:p>
            <a:r>
              <a:rPr lang="en-US" sz="1200" dirty="0">
                <a:solidFill>
                  <a:schemeClr val="tx1"/>
                </a:solidFill>
              </a:rPr>
              <a:t>To prevent worsening symptoms antibiotics should always be prescribed by an physician. </a:t>
            </a:r>
          </a:p>
        </p:txBody>
      </p:sp>
      <p:sp>
        <p:nvSpPr>
          <p:cNvPr id="14" name="Rectangle 13">
            <a:extLst>
              <a:ext uri="{FF2B5EF4-FFF2-40B4-BE49-F238E27FC236}">
                <a16:creationId xmlns:a16="http://schemas.microsoft.com/office/drawing/2014/main" id="{FF020EC7-EA53-4A7F-AF9C-2836D4F6F7E9}"/>
              </a:ext>
            </a:extLst>
          </p:cNvPr>
          <p:cNvSpPr/>
          <p:nvPr/>
        </p:nvSpPr>
        <p:spPr>
          <a:xfrm>
            <a:off x="6274905" y="5120304"/>
            <a:ext cx="5691808" cy="17757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1. Can become sepsis when bacteria spreads to the bloodstream.</a:t>
            </a:r>
          </a:p>
          <a:p>
            <a:r>
              <a:rPr lang="en-US" sz="1200" dirty="0">
                <a:solidFill>
                  <a:schemeClr val="tx1"/>
                </a:solidFill>
              </a:rPr>
              <a:t>2. Endocarditis (Infection of the heart valves), which can lead to heart failure or stroke. </a:t>
            </a:r>
          </a:p>
          <a:p>
            <a:r>
              <a:rPr lang="en-US" sz="1200" dirty="0">
                <a:solidFill>
                  <a:schemeClr val="tx1"/>
                </a:solidFill>
              </a:rPr>
              <a:t>3. Osteomyelitis (Infection in the bone), if left untreated. </a:t>
            </a:r>
          </a:p>
        </p:txBody>
      </p:sp>
      <p:sp>
        <p:nvSpPr>
          <p:cNvPr id="16" name="Rectangle 15">
            <a:extLst>
              <a:ext uri="{FF2B5EF4-FFF2-40B4-BE49-F238E27FC236}">
                <a16:creationId xmlns:a16="http://schemas.microsoft.com/office/drawing/2014/main" id="{381FFACE-04AD-46FF-8BC0-24D1A8612156}"/>
              </a:ext>
            </a:extLst>
          </p:cNvPr>
          <p:cNvSpPr/>
          <p:nvPr/>
        </p:nvSpPr>
        <p:spPr>
          <a:xfrm>
            <a:off x="8647042" y="2785204"/>
            <a:ext cx="3366051"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Susceptibility to antimicrobials/ resistance</a:t>
            </a:r>
          </a:p>
        </p:txBody>
      </p:sp>
      <p:sp>
        <p:nvSpPr>
          <p:cNvPr id="17" name="Rectangle 16">
            <a:extLst>
              <a:ext uri="{FF2B5EF4-FFF2-40B4-BE49-F238E27FC236}">
                <a16:creationId xmlns:a16="http://schemas.microsoft.com/office/drawing/2014/main" id="{885D407F-4D1A-4A50-B20E-72015FAAD03C}"/>
              </a:ext>
            </a:extLst>
          </p:cNvPr>
          <p:cNvSpPr/>
          <p:nvPr/>
        </p:nvSpPr>
        <p:spPr>
          <a:xfrm>
            <a:off x="4558744" y="2922100"/>
            <a:ext cx="3869634"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How the pathogen evades the immune system:</a:t>
            </a:r>
          </a:p>
        </p:txBody>
      </p:sp>
      <p:sp>
        <p:nvSpPr>
          <p:cNvPr id="18" name="Rectangle 17">
            <a:extLst>
              <a:ext uri="{FF2B5EF4-FFF2-40B4-BE49-F238E27FC236}">
                <a16:creationId xmlns:a16="http://schemas.microsoft.com/office/drawing/2014/main" id="{4A7C0614-959E-437F-8496-B5335B83B64E}"/>
              </a:ext>
            </a:extLst>
          </p:cNvPr>
          <p:cNvSpPr/>
          <p:nvPr/>
        </p:nvSpPr>
        <p:spPr>
          <a:xfrm>
            <a:off x="132521" y="2941191"/>
            <a:ext cx="4240696"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Virulence factors and their functions:</a:t>
            </a:r>
          </a:p>
        </p:txBody>
      </p:sp>
      <p:sp>
        <p:nvSpPr>
          <p:cNvPr id="19" name="Rectangle 18">
            <a:extLst>
              <a:ext uri="{FF2B5EF4-FFF2-40B4-BE49-F238E27FC236}">
                <a16:creationId xmlns:a16="http://schemas.microsoft.com/office/drawing/2014/main" id="{699A7440-562C-4389-9967-7DF811EE2FB2}"/>
              </a:ext>
            </a:extLst>
          </p:cNvPr>
          <p:cNvSpPr/>
          <p:nvPr/>
        </p:nvSpPr>
        <p:spPr>
          <a:xfrm>
            <a:off x="225287" y="4933192"/>
            <a:ext cx="3154017" cy="3743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is this related to nursing? </a:t>
            </a:r>
          </a:p>
        </p:txBody>
      </p:sp>
      <p:sp>
        <p:nvSpPr>
          <p:cNvPr id="21" name="Rectangle 20">
            <a:extLst>
              <a:ext uri="{FF2B5EF4-FFF2-40B4-BE49-F238E27FC236}">
                <a16:creationId xmlns:a16="http://schemas.microsoft.com/office/drawing/2014/main" id="{47CF2144-B1BE-4EE7-91C7-AD8315EB64BF}"/>
              </a:ext>
            </a:extLst>
          </p:cNvPr>
          <p:cNvSpPr/>
          <p:nvPr/>
        </p:nvSpPr>
        <p:spPr>
          <a:xfrm>
            <a:off x="6274904" y="4897199"/>
            <a:ext cx="5691808" cy="22318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Three things everyone should know about this microorganism and disease</a:t>
            </a:r>
          </a:p>
        </p:txBody>
      </p:sp>
    </p:spTree>
    <p:extLst>
      <p:ext uri="{BB962C8B-B14F-4D97-AF65-F5344CB8AC3E}">
        <p14:creationId xmlns:p14="http://schemas.microsoft.com/office/powerpoint/2010/main" val="62245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8D816-C52A-4C65-9968-CF110A6F2B0F}"/>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E0A6581D-A56B-4693-BB8A-7686E4B0D6D6}"/>
              </a:ext>
            </a:extLst>
          </p:cNvPr>
          <p:cNvSpPr>
            <a:spLocks noGrp="1"/>
          </p:cNvSpPr>
          <p:nvPr>
            <p:ph idx="1"/>
          </p:nvPr>
        </p:nvSpPr>
        <p:spPr/>
        <p:txBody>
          <a:bodyPr>
            <a:normAutofit/>
          </a:bodyPr>
          <a:lstStyle/>
          <a:p>
            <a:pPr marL="0" indent="0">
              <a:buNone/>
            </a:pPr>
            <a:r>
              <a:rPr lang="en-US" dirty="0"/>
              <a:t>Bass, J (2016). The spectrum of staphylococcal disease, Postgraduate Medicine retrieved from </a:t>
            </a:r>
            <a:r>
              <a:rPr lang="en-US" dirty="0">
                <a:hlinkClick r:id="rId2"/>
              </a:rPr>
              <a:t>https://www.tandfonline.com/action/showCitFormats?doi=10.1080%2F00325481.1982.11716247</a:t>
            </a:r>
            <a:endParaRPr lang="en-US" dirty="0"/>
          </a:p>
          <a:p>
            <a:pPr marL="0" indent="0">
              <a:buNone/>
            </a:pPr>
            <a:r>
              <a:rPr lang="en-US" dirty="0"/>
              <a:t>Center for Disease Control and Prevention. (2017) </a:t>
            </a:r>
            <a:r>
              <a:rPr lang="en-US" i="1" dirty="0"/>
              <a:t>Staphylococcus aureus</a:t>
            </a:r>
            <a:r>
              <a:rPr lang="en-US" dirty="0"/>
              <a:t> in Healthcare Settings retrieved from </a:t>
            </a:r>
            <a:r>
              <a:rPr lang="en-US" dirty="0">
                <a:hlinkClick r:id="rId3"/>
              </a:rPr>
              <a:t>https://www.cdc.gov/hai/organisms/staph.html</a:t>
            </a:r>
            <a:endParaRPr lang="en-US" dirty="0"/>
          </a:p>
          <a:p>
            <a:pPr marL="0" indent="0">
              <a:buNone/>
            </a:pPr>
            <a:r>
              <a:rPr lang="en-US" dirty="0"/>
              <a:t> Cowan, M.K. (2018). </a:t>
            </a:r>
            <a:r>
              <a:rPr lang="en-US" i="1" dirty="0"/>
              <a:t>Microbiology: A Systems Approach</a:t>
            </a:r>
            <a:r>
              <a:rPr lang="en-US" dirty="0"/>
              <a:t> (</a:t>
            </a:r>
            <a:r>
              <a:rPr lang="en-US" i="1" dirty="0"/>
              <a:t>5th Edition)</a:t>
            </a:r>
            <a:r>
              <a:rPr lang="en-US" dirty="0"/>
              <a:t>. New York, NY: McGraw-Hill Education.</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44974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5D45834F5CF241966BB20A9C66451E" ma:contentTypeVersion="12" ma:contentTypeDescription="Create a new document." ma:contentTypeScope="" ma:versionID="202fb6f9b64b274227b8eb1460c558a8">
  <xsd:schema xmlns:xsd="http://www.w3.org/2001/XMLSchema" xmlns:xs="http://www.w3.org/2001/XMLSchema" xmlns:p="http://schemas.microsoft.com/office/2006/metadata/properties" xmlns:ns3="6e710744-e787-42fd-8a7e-b02a2ffcdbec" xmlns:ns4="f435e7d6-3c70-416d-afb0-ab06093fc9f3" targetNamespace="http://schemas.microsoft.com/office/2006/metadata/properties" ma:root="true" ma:fieldsID="1aa9a0778b9a8abf2b031ced2135a48b" ns3:_="" ns4:_="">
    <xsd:import namespace="6e710744-e787-42fd-8a7e-b02a2ffcdbec"/>
    <xsd:import namespace="f435e7d6-3c70-416d-afb0-ab06093fc9f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710744-e787-42fd-8a7e-b02a2ffcdbe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35e7d6-3c70-416d-afb0-ab06093fc9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88C3C6-F1AF-4F37-8797-11DFCB05711D}">
  <ds:schemaRefs>
    <ds:schemaRef ds:uri="http://schemas.microsoft.com/sharepoint/v3/contenttype/forms"/>
  </ds:schemaRefs>
</ds:datastoreItem>
</file>

<file path=customXml/itemProps2.xml><?xml version="1.0" encoding="utf-8"?>
<ds:datastoreItem xmlns:ds="http://schemas.openxmlformats.org/officeDocument/2006/customXml" ds:itemID="{7E9E1FB5-2521-4725-916A-9C49BB508778}">
  <ds:schemaRefs>
    <ds:schemaRef ds:uri="http://schemas.openxmlformats.org/package/2006/metadata/core-properties"/>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purl.org/dc/dcmitype/"/>
    <ds:schemaRef ds:uri="f435e7d6-3c70-416d-afb0-ab06093fc9f3"/>
    <ds:schemaRef ds:uri="6e710744-e787-42fd-8a7e-b02a2ffcdbec"/>
    <ds:schemaRef ds:uri="http://schemas.microsoft.com/office/2006/metadata/properties"/>
  </ds:schemaRefs>
</ds:datastoreItem>
</file>

<file path=customXml/itemProps3.xml><?xml version="1.0" encoding="utf-8"?>
<ds:datastoreItem xmlns:ds="http://schemas.openxmlformats.org/officeDocument/2006/customXml" ds:itemID="{42C9A9FB-9A5E-46CE-843B-41ADFFB72A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710744-e787-42fd-8a7e-b02a2ffcdbec"/>
    <ds:schemaRef ds:uri="f435e7d6-3c70-416d-afb0-ab06093fc9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214</TotalTime>
  <Words>585</Words>
  <Application>Microsoft Office PowerPoint</Application>
  <PresentationFormat>Widescreen</PresentationFormat>
  <Paragraphs>98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a newspaper article</dc:title>
  <dc:creator>.</dc:creator>
  <cp:lastModifiedBy>KI</cp:lastModifiedBy>
  <cp:revision>6</cp:revision>
  <dcterms:created xsi:type="dcterms:W3CDTF">2020-06-22T20:26:55Z</dcterms:created>
  <dcterms:modified xsi:type="dcterms:W3CDTF">2020-08-23T09:19:31Z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0x010100ED5D45834F5CF241966BB20A9C66451E</vt:lpwstr>
  </property>
</Properties>
</file>