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1" r:id="rId2"/>
    <p:sldMasterId id="2147483653" r:id="rId3"/>
  </p:sldMasterIdLst>
  <p:notesMasterIdLst>
    <p:notesMasterId r:id="rId22"/>
  </p:notesMasterIdLst>
  <p:sldIdLst>
    <p:sldId id="256" r:id="rId4"/>
    <p:sldId id="293" r:id="rId5"/>
    <p:sldId id="294"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288" r:id="rId21"/>
  </p:sldIdLst>
  <p:sldSz cx="9144000" cy="5143500" type="screen16x9"/>
  <p:notesSz cx="6858000" cy="9144000"/>
  <p:defaultTextStyle>
    <a:defPPr lvl="0">
      <a:defRPr lang="ko-KR"/>
    </a:defPPr>
    <a:lvl1pPr marL="0" lvl="0" algn="l" defTabSz="914400" rtl="0" eaLnBrk="1" latinLnBrk="1" hangingPunct="1">
      <a:defRPr sz="1800" kern="1200">
        <a:solidFill>
          <a:schemeClr val="tx1"/>
        </a:solidFill>
        <a:latin typeface="+mn-lt"/>
        <a:ea typeface="+mn-ea"/>
        <a:cs typeface="+mn-cs"/>
      </a:defRPr>
    </a:lvl1pPr>
    <a:lvl2pPr marL="457200" lvl="1" algn="l" defTabSz="914400" rtl="0" eaLnBrk="1" latinLnBrk="1" hangingPunct="1">
      <a:defRPr sz="1800" kern="1200">
        <a:solidFill>
          <a:schemeClr val="tx1"/>
        </a:solidFill>
        <a:latin typeface="+mn-lt"/>
        <a:ea typeface="+mn-ea"/>
        <a:cs typeface="+mn-cs"/>
      </a:defRPr>
    </a:lvl2pPr>
    <a:lvl3pPr marL="914400" lvl="2" algn="l" defTabSz="914400" rtl="0" eaLnBrk="1" latinLnBrk="1" hangingPunct="1">
      <a:defRPr sz="1800" kern="1200">
        <a:solidFill>
          <a:schemeClr val="tx1"/>
        </a:solidFill>
        <a:latin typeface="+mn-lt"/>
        <a:ea typeface="+mn-ea"/>
        <a:cs typeface="+mn-cs"/>
      </a:defRPr>
    </a:lvl3pPr>
    <a:lvl4pPr marL="1371600" lvl="3" algn="l" defTabSz="914400" rtl="0" eaLnBrk="1" latinLnBrk="1" hangingPunct="1">
      <a:defRPr sz="1800" kern="1200">
        <a:solidFill>
          <a:schemeClr val="tx1"/>
        </a:solidFill>
        <a:latin typeface="+mn-lt"/>
        <a:ea typeface="+mn-ea"/>
        <a:cs typeface="+mn-cs"/>
      </a:defRPr>
    </a:lvl4pPr>
    <a:lvl5pPr marL="1828800" lvl="4" algn="l" defTabSz="914400" rtl="0" eaLnBrk="1" latinLnBrk="1" hangingPunct="1">
      <a:defRPr sz="1800" kern="1200">
        <a:solidFill>
          <a:schemeClr val="tx1"/>
        </a:solidFill>
        <a:latin typeface="+mn-lt"/>
        <a:ea typeface="+mn-ea"/>
        <a:cs typeface="+mn-cs"/>
      </a:defRPr>
    </a:lvl5pPr>
    <a:lvl6pPr marL="2286000" lvl="5" algn="l" defTabSz="914400" rtl="0" eaLnBrk="1" latinLnBrk="1" hangingPunct="1">
      <a:defRPr sz="1800" kern="1200">
        <a:solidFill>
          <a:schemeClr val="tx1"/>
        </a:solidFill>
        <a:latin typeface="+mn-lt"/>
        <a:ea typeface="+mn-ea"/>
        <a:cs typeface="+mn-cs"/>
      </a:defRPr>
    </a:lvl6pPr>
    <a:lvl7pPr marL="2743200" lvl="6" algn="l" defTabSz="914400" rtl="0" eaLnBrk="1" latinLnBrk="1" hangingPunct="1">
      <a:defRPr sz="1800" kern="1200">
        <a:solidFill>
          <a:schemeClr val="tx1"/>
        </a:solidFill>
        <a:latin typeface="+mn-lt"/>
        <a:ea typeface="+mn-ea"/>
        <a:cs typeface="+mn-cs"/>
      </a:defRPr>
    </a:lvl7pPr>
    <a:lvl8pPr marL="3200400" lvl="7" algn="l" defTabSz="914400" rtl="0" eaLnBrk="1" latinLnBrk="1" hangingPunct="1">
      <a:defRPr sz="1800" kern="1200">
        <a:solidFill>
          <a:schemeClr val="tx1"/>
        </a:solidFill>
        <a:latin typeface="+mn-lt"/>
        <a:ea typeface="+mn-ea"/>
        <a:cs typeface="+mn-cs"/>
      </a:defRPr>
    </a:lvl8pPr>
    <a:lvl9pPr marL="3657600" lvl="8"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305" autoAdjust="0"/>
  </p:normalViewPr>
  <p:slideViewPr>
    <p:cSldViewPr snapToGrid="0">
      <p:cViewPr varScale="1">
        <p:scale>
          <a:sx n="82" d="100"/>
          <a:sy n="82" d="100"/>
        </p:scale>
        <p:origin x="-1026" y="-9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38B2D9-5CCB-4FE4-AEEC-8843940852B9}" type="datetimeFigureOut">
              <a:rPr lang="ko-KR" altLang="en-US" smtClean="0"/>
              <a:pPr/>
              <a:t>2020-08-30</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8E9F30-A536-496E-9F19-827B21B0DB18}" type="slidenum">
              <a:rPr lang="ko-KR" altLang="en-US" smtClean="0"/>
              <a:pPr/>
              <a:t>‹#›</a:t>
            </a:fld>
            <a:endParaRPr lang="ko-KR" altLang="en-US"/>
          </a:p>
        </p:txBody>
      </p:sp>
    </p:spTree>
    <p:extLst>
      <p:ext uri="{BB962C8B-B14F-4D97-AF65-F5344CB8AC3E}">
        <p14:creationId xmlns:p14="http://schemas.microsoft.com/office/powerpoint/2010/main" xmlns="" val="1846193010"/>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8"/>
        <p:cNvGrpSpPr/>
        <p:nvPr/>
      </p:nvGrpSpPr>
      <p:grpSpPr>
        <a:xfrm>
          <a:off x="0" y="0"/>
          <a:ext cx="0" cy="0"/>
          <a:chOff x="0" y="0"/>
          <a:chExt cx="0" cy="0"/>
        </a:xfrm>
      </p:grpSpPr>
      <p:sp>
        <p:nvSpPr>
          <p:cNvPr id="4109" name="Google Shape;4109;g426d7a7e1d5b247f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110" name="Google Shape;4110;g426d7a7e1d5b247f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Font typeface="Arial" pitchFamily="34" charset="0"/>
              <a:buChar char="•"/>
            </a:pPr>
            <a:r>
              <a:rPr lang="en-US" dirty="0" smtClean="0"/>
              <a:t>This is a presentation of an African American community of Tucson, Arizona in Pima County.</a:t>
            </a:r>
          </a:p>
          <a:p>
            <a:pPr marL="0" lvl="0" indent="0" algn="l" rtl="0">
              <a:spcBef>
                <a:spcPts val="0"/>
              </a:spcBef>
              <a:spcAft>
                <a:spcPts val="0"/>
              </a:spcAft>
              <a:buFont typeface="Arial" pitchFamily="34" charset="0"/>
              <a:buChar char="•"/>
            </a:pPr>
            <a:r>
              <a:rPr lang="en-US" dirty="0" smtClean="0"/>
              <a:t>The community’s health status has been assessed by using the functional health patterns model by Marjorie Gordon</a:t>
            </a:r>
            <a:r>
              <a:rPr lang="en-US" baseline="0" dirty="0" smtClean="0"/>
              <a:t> (Karaca, 2016; Nurse Key, n.d.). </a:t>
            </a:r>
          </a:p>
          <a:p>
            <a:pPr marL="0" lvl="0" indent="0" algn="l" rtl="0">
              <a:spcBef>
                <a:spcPts val="0"/>
              </a:spcBef>
              <a:spcAft>
                <a:spcPts val="0"/>
              </a:spcAft>
              <a:buFont typeface="Arial" pitchFamily="34" charset="0"/>
              <a:buChar char="•"/>
            </a:pPr>
            <a:r>
              <a:rPr lang="en-US" baseline="0" dirty="0" smtClean="0"/>
              <a:t>The assessment has been done from the standpoint of a public health worker in the community (a family nurse practitioner).</a:t>
            </a:r>
          </a:p>
          <a:p>
            <a:pPr marL="0" lvl="0" indent="0" algn="l" rtl="0">
              <a:spcBef>
                <a:spcPts val="0"/>
              </a:spcBef>
              <a:spcAft>
                <a:spcPts val="0"/>
              </a:spcAft>
              <a:buFont typeface="Arial" pitchFamily="34" charset="0"/>
              <a:buChar char="•"/>
            </a:pPr>
            <a:r>
              <a:rPr lang="en-US" baseline="0" dirty="0" smtClean="0"/>
              <a:t>The general problem in the community has been identified as marginalization.</a:t>
            </a:r>
          </a:p>
          <a:p>
            <a:pPr marL="0" lvl="0" indent="0" algn="l" rtl="0">
              <a:spcBef>
                <a:spcPts val="0"/>
              </a:spcBef>
              <a:spcAft>
                <a:spcPts val="0"/>
              </a:spcAft>
              <a:buFont typeface="Arial" pitchFamily="34" charset="0"/>
              <a:buChar char="•"/>
            </a:pPr>
            <a:r>
              <a:rPr lang="en-US" baseline="0" dirty="0" smtClean="0"/>
              <a:t>The specific problems have been identified as adolescent obesity, drug and substance abuse, teenage pregnancies, and depression/ suicidality.</a:t>
            </a:r>
          </a:p>
          <a:p>
            <a:pPr marL="0" lvl="0" indent="0" algn="l" rtl="0">
              <a:spcBef>
                <a:spcPts val="0"/>
              </a:spcBef>
              <a:spcAft>
                <a:spcPts val="0"/>
              </a:spcAft>
              <a:buFont typeface="Arial" pitchFamily="34" charset="0"/>
              <a:buChar char="•"/>
            </a:pPr>
            <a:r>
              <a:rPr lang="en-US" baseline="0" dirty="0" smtClean="0"/>
              <a:t> the plan for action will be health promotion and prevention at both the primary and secondary levels.</a:t>
            </a:r>
            <a:endParaRPr dirty="0"/>
          </a:p>
        </p:txBody>
      </p:sp>
      <p:sp>
        <p:nvSpPr>
          <p:cNvPr id="4111" name="Google Shape;4111;g426d7a7e1d5b247f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2</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Teenage relationships are leading to early unplanned pregnancies and sexually transmitted infections.</a:t>
            </a:r>
          </a:p>
          <a:p>
            <a:pPr>
              <a:buFont typeface="Arial" pitchFamily="34" charset="0"/>
              <a:buChar char="•"/>
            </a:pPr>
            <a:r>
              <a:rPr lang="en-US" dirty="0" smtClean="0"/>
              <a:t>Reproductive</a:t>
            </a:r>
            <a:r>
              <a:rPr lang="en-US" baseline="0" dirty="0" smtClean="0"/>
              <a:t> health education is insufficient.</a:t>
            </a:r>
          </a:p>
          <a:p>
            <a:pPr>
              <a:buFont typeface="Arial" pitchFamily="34" charset="0"/>
              <a:buChar char="•"/>
            </a:pPr>
            <a:r>
              <a:rPr lang="en-US" baseline="0" dirty="0" smtClean="0"/>
              <a:t>There is however access to birth control and maternal child health care.</a:t>
            </a:r>
          </a:p>
          <a:p>
            <a:pPr>
              <a:buFont typeface="Arial" pitchFamily="34" charset="0"/>
              <a:buChar char="•"/>
            </a:pPr>
            <a:r>
              <a:rPr lang="en-US" baseline="0" dirty="0" smtClean="0"/>
              <a:t>Violence and crime rates are comparatively high because of drug abuse and unemployment.</a:t>
            </a:r>
          </a:p>
          <a:p>
            <a:pPr>
              <a:buFont typeface="Arial" pitchFamily="34" charset="0"/>
              <a:buChar char="•"/>
            </a:pPr>
            <a:r>
              <a:rPr lang="en-US" baseline="0" dirty="0" smtClean="0"/>
              <a:t>Depression and suicidality is a very common mental health problem in the community.</a:t>
            </a:r>
          </a:p>
          <a:p>
            <a:pPr>
              <a:buFont typeface="Arial" pitchFamily="34" charset="0"/>
              <a:buChar char="•"/>
            </a:pPr>
            <a:r>
              <a:rPr lang="en-US" baseline="0" dirty="0" smtClean="0"/>
              <a:t>Overall, the community requires urgent interventions to put it back on the path to good health.</a:t>
            </a:r>
            <a:endParaRPr lang="en-GB" dirty="0"/>
          </a:p>
        </p:txBody>
      </p:sp>
      <p:sp>
        <p:nvSpPr>
          <p:cNvPr id="4" name="Slide Number Placeholder 3"/>
          <p:cNvSpPr>
            <a:spLocks noGrp="1"/>
          </p:cNvSpPr>
          <p:nvPr>
            <p:ph type="sldNum" sz="quarter" idx="10"/>
          </p:nvPr>
        </p:nvSpPr>
        <p:spPr/>
        <p:txBody>
          <a:bodyPr/>
          <a:lstStyle/>
          <a:p>
            <a:fld id="{258E9F30-A536-496E-9F19-827B21B0DB18}" type="slidenum">
              <a:rPr lang="ko-KR" altLang="en-US" smtClean="0"/>
              <a:pPr/>
              <a:t>11</a:t>
            </a:fld>
            <a:endParaRPr lang="ko-KR"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Adolescent overweight and obesity are a major problem in the community.</a:t>
            </a:r>
          </a:p>
          <a:p>
            <a:pPr>
              <a:buFont typeface="Arial" pitchFamily="34" charset="0"/>
              <a:buChar char="•"/>
            </a:pPr>
            <a:r>
              <a:rPr lang="en-US" dirty="0" smtClean="0"/>
              <a:t>They</a:t>
            </a:r>
            <a:r>
              <a:rPr lang="en-US" baseline="0" dirty="0" smtClean="0"/>
              <a:t> burden the public health authorities with a high cost brought about by morbidity and treatment of complications.</a:t>
            </a:r>
          </a:p>
          <a:p>
            <a:pPr>
              <a:buFont typeface="Arial" pitchFamily="34" charset="0"/>
              <a:buChar char="•"/>
            </a:pPr>
            <a:r>
              <a:rPr lang="en-US" baseline="0" dirty="0" smtClean="0"/>
              <a:t>Cardiovascular morbidity and diabetes are significantly high due to the problem of obesity.</a:t>
            </a:r>
          </a:p>
          <a:p>
            <a:pPr>
              <a:buFont typeface="Arial" pitchFamily="34" charset="0"/>
              <a:buChar char="•"/>
            </a:pPr>
            <a:r>
              <a:rPr lang="en-US" baseline="0" dirty="0" smtClean="0"/>
              <a:t>The obesity seen in the adolescent population in this community shows that it is disproportionately high in this racial minority.</a:t>
            </a:r>
            <a:endParaRPr lang="en-GB" dirty="0"/>
          </a:p>
        </p:txBody>
      </p:sp>
      <p:sp>
        <p:nvSpPr>
          <p:cNvPr id="4" name="Slide Number Placeholder 3"/>
          <p:cNvSpPr>
            <a:spLocks noGrp="1"/>
          </p:cNvSpPr>
          <p:nvPr>
            <p:ph type="sldNum" sz="quarter" idx="10"/>
          </p:nvPr>
        </p:nvSpPr>
        <p:spPr/>
        <p:txBody>
          <a:bodyPr/>
          <a:lstStyle/>
          <a:p>
            <a:fld id="{258E9F30-A536-496E-9F19-827B21B0DB18}" type="slidenum">
              <a:rPr lang="ko-KR" altLang="en-US" smtClean="0"/>
              <a:pPr/>
              <a:t>12</a:t>
            </a:fld>
            <a:endParaRPr lang="ko-KR"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The problem of adolescent obesity is serious partly because incomes are low and therefore the foods easily affordable to the community members are cheap junk foods and sugary beverages.</a:t>
            </a:r>
          </a:p>
          <a:p>
            <a:pPr>
              <a:buFont typeface="Arial" pitchFamily="34" charset="0"/>
              <a:buChar char="•"/>
            </a:pPr>
            <a:r>
              <a:rPr lang="en-US" dirty="0" smtClean="0"/>
              <a:t>Retailers of fresh fruits and vegetables that cost more money shun</a:t>
            </a:r>
            <a:r>
              <a:rPr lang="en-US" baseline="0" dirty="0" smtClean="0"/>
              <a:t> the neighborhoods of the community as they feel they will not make the impressive sales they would like. As such, the community also has no access to fresh produce that may help to lower obesity rates.</a:t>
            </a:r>
            <a:r>
              <a:rPr lang="en-US" dirty="0" smtClean="0"/>
              <a:t> </a:t>
            </a:r>
          </a:p>
          <a:p>
            <a:pPr>
              <a:buFont typeface="Arial" pitchFamily="34" charset="0"/>
              <a:buChar char="•"/>
            </a:pPr>
            <a:r>
              <a:rPr lang="en-US" dirty="0" smtClean="0"/>
              <a:t>Fear for personal security also makes people avoid outdoor exercises and hence higher rates of obesity.</a:t>
            </a:r>
          </a:p>
          <a:p>
            <a:pPr>
              <a:buFont typeface="Arial" pitchFamily="34" charset="0"/>
              <a:buChar char="•"/>
            </a:pPr>
            <a:r>
              <a:rPr lang="en-US" dirty="0" smtClean="0"/>
              <a:t>Low educational levels also makes some community members</a:t>
            </a:r>
            <a:r>
              <a:rPr lang="en-US" baseline="0" dirty="0" smtClean="0"/>
              <a:t> make poor judgments when it comes to diet. </a:t>
            </a:r>
            <a:r>
              <a:rPr lang="en-US" dirty="0" smtClean="0"/>
              <a:t>  </a:t>
            </a:r>
            <a:endParaRPr lang="en-GB" dirty="0"/>
          </a:p>
        </p:txBody>
      </p:sp>
      <p:sp>
        <p:nvSpPr>
          <p:cNvPr id="4" name="Slide Number Placeholder 3"/>
          <p:cNvSpPr>
            <a:spLocks noGrp="1"/>
          </p:cNvSpPr>
          <p:nvPr>
            <p:ph type="sldNum" sz="quarter" idx="10"/>
          </p:nvPr>
        </p:nvSpPr>
        <p:spPr/>
        <p:txBody>
          <a:bodyPr/>
          <a:lstStyle/>
          <a:p>
            <a:fld id="{258E9F30-A536-496E-9F19-827B21B0DB18}" type="slidenum">
              <a:rPr lang="ko-KR" altLang="en-US" smtClean="0"/>
              <a:pPr/>
              <a:t>13</a:t>
            </a:fld>
            <a:endParaRPr lang="ko-KR"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The obesity</a:t>
            </a:r>
            <a:r>
              <a:rPr lang="en-US" baseline="0" dirty="0" smtClean="0"/>
              <a:t> problem in the community provides an opportunity for health promotion.</a:t>
            </a:r>
          </a:p>
          <a:p>
            <a:pPr>
              <a:buFont typeface="Arial" pitchFamily="34" charset="0"/>
              <a:buChar char="•"/>
            </a:pPr>
            <a:r>
              <a:rPr lang="en-US" baseline="0" dirty="0" smtClean="0"/>
              <a:t>There needs to be secondary prevention education to slow the progress of the obesity complications such as type II diabetes, hypertension, and heart disease.</a:t>
            </a:r>
          </a:p>
          <a:p>
            <a:pPr>
              <a:buFont typeface="Arial" pitchFamily="34" charset="0"/>
              <a:buChar char="•"/>
            </a:pPr>
            <a:r>
              <a:rPr lang="en-US" baseline="0" dirty="0" smtClean="0"/>
              <a:t>There is also need for primary prevention education for those who are not yet affected to adopt healthy lifestyles such as physical exercise and a diet rich in fruits and vegetables.</a:t>
            </a:r>
          </a:p>
          <a:p>
            <a:pPr>
              <a:buFont typeface="Arial" pitchFamily="34" charset="0"/>
              <a:buChar char="•"/>
            </a:pPr>
            <a:r>
              <a:rPr lang="en-US" baseline="0" dirty="0" smtClean="0"/>
              <a:t>Lastly but not least is the need for overall community awareness and the appreciation of individual and collective responsibility for the community’s health.</a:t>
            </a:r>
            <a:endParaRPr lang="en-GB" dirty="0"/>
          </a:p>
        </p:txBody>
      </p:sp>
      <p:sp>
        <p:nvSpPr>
          <p:cNvPr id="4" name="Slide Number Placeholder 3"/>
          <p:cNvSpPr>
            <a:spLocks noGrp="1"/>
          </p:cNvSpPr>
          <p:nvPr>
            <p:ph type="sldNum" sz="quarter" idx="10"/>
          </p:nvPr>
        </p:nvSpPr>
        <p:spPr/>
        <p:txBody>
          <a:bodyPr/>
          <a:lstStyle/>
          <a:p>
            <a:fld id="{258E9F30-A536-496E-9F19-827B21B0DB18}" type="slidenum">
              <a:rPr lang="ko-KR" altLang="en-US" smtClean="0"/>
              <a:pPr/>
              <a:t>14</a:t>
            </a:fld>
            <a:endParaRPr lang="ko-KR"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The overall verdict is that the community’s health status is not satisfactory.</a:t>
            </a:r>
          </a:p>
          <a:p>
            <a:pPr>
              <a:buFont typeface="Arial" pitchFamily="34" charset="0"/>
              <a:buChar char="•"/>
            </a:pPr>
            <a:r>
              <a:rPr lang="en-US" dirty="0" smtClean="0"/>
              <a:t>There is need for greater socioeconomic empowerment and a halt to systemic marginalization.</a:t>
            </a:r>
          </a:p>
          <a:p>
            <a:pPr>
              <a:buFont typeface="Arial" pitchFamily="34" charset="0"/>
              <a:buChar char="•"/>
            </a:pPr>
            <a:r>
              <a:rPr lang="en-US" dirty="0" smtClean="0"/>
              <a:t>There is also a need for reproductive health education, especially for the teenagers. </a:t>
            </a:r>
          </a:p>
          <a:p>
            <a:pPr>
              <a:buFont typeface="Arial" pitchFamily="34" charset="0"/>
              <a:buChar char="•"/>
            </a:pPr>
            <a:r>
              <a:rPr lang="en-US" dirty="0" smtClean="0"/>
              <a:t>Mental health services are also needed because the current numbers of primary health care providers in this specialty are very low. </a:t>
            </a:r>
            <a:endParaRPr lang="en-GB" dirty="0"/>
          </a:p>
        </p:txBody>
      </p:sp>
      <p:sp>
        <p:nvSpPr>
          <p:cNvPr id="4" name="Slide Number Placeholder 3"/>
          <p:cNvSpPr>
            <a:spLocks noGrp="1"/>
          </p:cNvSpPr>
          <p:nvPr>
            <p:ph type="sldNum" sz="quarter" idx="10"/>
          </p:nvPr>
        </p:nvSpPr>
        <p:spPr/>
        <p:txBody>
          <a:bodyPr/>
          <a:lstStyle/>
          <a:p>
            <a:fld id="{258E9F30-A536-496E-9F19-827B21B0DB18}" type="slidenum">
              <a:rPr lang="ko-KR" altLang="en-US" smtClean="0"/>
              <a:pPr/>
              <a:t>15</a:t>
            </a:fld>
            <a:endParaRPr lang="ko-KR"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The functional health patterns model by Marjorie Gordon is an indispensable tool for the nursing assessment of individuals, families,</a:t>
            </a:r>
            <a:r>
              <a:rPr lang="en-US" baseline="0" dirty="0" smtClean="0"/>
              <a:t> and communities. </a:t>
            </a:r>
          </a:p>
          <a:p>
            <a:pPr>
              <a:buFont typeface="Arial" pitchFamily="34" charset="0"/>
              <a:buChar char="•"/>
            </a:pPr>
            <a:r>
              <a:rPr lang="en-US" baseline="0" dirty="0" smtClean="0"/>
              <a:t>In this case, it helped to assess the health status of the African American community in Tucson, Arizona.</a:t>
            </a:r>
          </a:p>
          <a:p>
            <a:pPr>
              <a:buFont typeface="Arial" pitchFamily="34" charset="0"/>
              <a:buChar char="•"/>
            </a:pPr>
            <a:r>
              <a:rPr lang="en-US" baseline="0" dirty="0" smtClean="0"/>
              <a:t>Identification of the problems with the community’s health enables a nursing diagnosis to be made and a plan for intervention to be made. </a:t>
            </a:r>
          </a:p>
          <a:p>
            <a:pPr>
              <a:buFont typeface="Arial" pitchFamily="34" charset="0"/>
              <a:buChar char="•"/>
            </a:pPr>
            <a:r>
              <a:rPr lang="en-US" baseline="0" dirty="0" smtClean="0"/>
              <a:t>In this case, primary and secondary prevention strategies as well as other health promotion interventions were found to be potentially effective. </a:t>
            </a:r>
            <a:endParaRPr lang="en-GB" dirty="0"/>
          </a:p>
        </p:txBody>
      </p:sp>
      <p:sp>
        <p:nvSpPr>
          <p:cNvPr id="4" name="Slide Number Placeholder 3"/>
          <p:cNvSpPr>
            <a:spLocks noGrp="1"/>
          </p:cNvSpPr>
          <p:nvPr>
            <p:ph type="sldNum" sz="quarter" idx="10"/>
          </p:nvPr>
        </p:nvSpPr>
        <p:spPr/>
        <p:txBody>
          <a:bodyPr/>
          <a:lstStyle/>
          <a:p>
            <a:fld id="{258E9F30-A536-496E-9F19-827B21B0DB18}" type="slidenum">
              <a:rPr lang="ko-KR" altLang="en-US" smtClean="0"/>
              <a:pPr/>
              <a:t>16</a:t>
            </a:fld>
            <a:endParaRPr lang="ko-KR"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The chosen community is a community of African Americans in</a:t>
            </a:r>
            <a:r>
              <a:rPr lang="en-US" baseline="0" dirty="0" smtClean="0"/>
              <a:t> the state of Arizona.</a:t>
            </a:r>
          </a:p>
          <a:p>
            <a:pPr>
              <a:buFont typeface="Arial" pitchFamily="34" charset="0"/>
              <a:buChar char="•"/>
            </a:pPr>
            <a:r>
              <a:rPr lang="en-US" baseline="0" dirty="0" smtClean="0"/>
              <a:t>The community is found in suburban Tucson and is only mixed with a few minority Hispanics who make less than ten percent of the community.</a:t>
            </a:r>
          </a:p>
          <a:p>
            <a:pPr>
              <a:buFont typeface="Arial" pitchFamily="34" charset="0"/>
              <a:buChar char="•"/>
            </a:pPr>
            <a:r>
              <a:rPr lang="en-US" baseline="0" dirty="0" smtClean="0"/>
              <a:t>It is found in Pima county and the residents of the community are majority Democratic by political affiliation.</a:t>
            </a:r>
          </a:p>
          <a:p>
            <a:pPr>
              <a:buFont typeface="Arial" pitchFamily="34" charset="0"/>
              <a:buChar char="•"/>
            </a:pPr>
            <a:r>
              <a:rPr lang="en-US" baseline="0" dirty="0" smtClean="0"/>
              <a:t>The common uniting factor in the community aside from race and ethnicity is religious </a:t>
            </a:r>
            <a:r>
              <a:rPr lang="en-US" baseline="0" dirty="0" err="1" smtClean="0"/>
              <a:t>convicton</a:t>
            </a:r>
            <a:r>
              <a:rPr lang="en-US" baseline="0" dirty="0" smtClean="0"/>
              <a:t> as the community is fiercely Christian and Evangelical.</a:t>
            </a:r>
            <a:endParaRPr lang="en-GB" dirty="0"/>
          </a:p>
        </p:txBody>
      </p:sp>
      <p:sp>
        <p:nvSpPr>
          <p:cNvPr id="4" name="Slide Number Placeholder 3"/>
          <p:cNvSpPr>
            <a:spLocks noGrp="1"/>
          </p:cNvSpPr>
          <p:nvPr>
            <p:ph type="sldNum" sz="quarter" idx="10"/>
          </p:nvPr>
        </p:nvSpPr>
        <p:spPr/>
        <p:txBody>
          <a:bodyPr/>
          <a:lstStyle/>
          <a:p>
            <a:fld id="{258E9F30-A536-496E-9F19-827B21B0DB18}" type="slidenum">
              <a:rPr lang="ko-KR" altLang="en-US" smtClean="0"/>
              <a:pPr/>
              <a:t>3</a:t>
            </a:fld>
            <a:endParaRPr lang="ko-KR"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The community is driven by a continuous</a:t>
            </a:r>
            <a:r>
              <a:rPr lang="en-US" baseline="0" dirty="0" smtClean="0"/>
              <a:t> struggle for </a:t>
            </a:r>
            <a:r>
              <a:rPr lang="en-US" dirty="0" smtClean="0"/>
              <a:t>racial equality and a stop to systemic discrimination and racism that deprives the community of educational and job opportunities. </a:t>
            </a:r>
          </a:p>
          <a:p>
            <a:pPr>
              <a:buFont typeface="Arial" pitchFamily="34" charset="0"/>
              <a:buChar char="•"/>
            </a:pPr>
            <a:r>
              <a:rPr lang="en-US" dirty="0" smtClean="0"/>
              <a:t>Socioeconomically, the community is as marginalized as any other minority community in the US. Incomes are low and school dropout rates are high. Social determinants of health are not favorable.</a:t>
            </a:r>
          </a:p>
          <a:p>
            <a:pPr>
              <a:buFont typeface="Arial" pitchFamily="34" charset="0"/>
              <a:buChar char="•"/>
            </a:pPr>
            <a:r>
              <a:rPr lang="en-US" dirty="0" smtClean="0"/>
              <a:t> there are few role models who have excelled in education</a:t>
            </a:r>
            <a:r>
              <a:rPr lang="en-US" baseline="0" dirty="0" smtClean="0"/>
              <a:t> and social interactions are mainly among the majority Blacks.</a:t>
            </a:r>
          </a:p>
          <a:p>
            <a:pPr>
              <a:buFont typeface="Arial" pitchFamily="34" charset="0"/>
              <a:buChar char="•"/>
            </a:pPr>
            <a:r>
              <a:rPr lang="en-US" baseline="0" dirty="0" smtClean="0"/>
              <a:t>Ethnic challenges abound, and include racial profiling of Black males by the state police.</a:t>
            </a:r>
            <a:endParaRPr lang="en-GB" dirty="0"/>
          </a:p>
        </p:txBody>
      </p:sp>
      <p:sp>
        <p:nvSpPr>
          <p:cNvPr id="4" name="Slide Number Placeholder 3"/>
          <p:cNvSpPr>
            <a:spLocks noGrp="1"/>
          </p:cNvSpPr>
          <p:nvPr>
            <p:ph type="sldNum" sz="quarter" idx="10"/>
          </p:nvPr>
        </p:nvSpPr>
        <p:spPr/>
        <p:txBody>
          <a:bodyPr/>
          <a:lstStyle/>
          <a:p>
            <a:fld id="{258E9F30-A536-496E-9F19-827B21B0DB18}" type="slidenum">
              <a:rPr lang="ko-KR" altLang="en-US" smtClean="0"/>
              <a:pPr/>
              <a:t>4</a:t>
            </a:fld>
            <a:endParaRPr lang="ko-KR"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Barriers are many in the community and include social barriers, economic barriers, political barriers, and educational barriers.</a:t>
            </a:r>
          </a:p>
          <a:p>
            <a:pPr>
              <a:buFont typeface="Arial" pitchFamily="34" charset="0"/>
              <a:buChar char="•"/>
            </a:pPr>
            <a:r>
              <a:rPr lang="en-US" dirty="0" smtClean="0"/>
              <a:t>The challenges are many and include access to healthy food, proper sanitation, and clean drinking water amongst others.</a:t>
            </a:r>
          </a:p>
          <a:p>
            <a:pPr>
              <a:buFont typeface="Arial" pitchFamily="34" charset="0"/>
              <a:buChar char="•"/>
            </a:pPr>
            <a:r>
              <a:rPr lang="en-US" dirty="0" smtClean="0"/>
              <a:t>Access to healthcare as a social determinant</a:t>
            </a:r>
            <a:r>
              <a:rPr lang="en-US" baseline="0" dirty="0" smtClean="0"/>
              <a:t> of health is poor due to poor healthcare coverage and an erosion of the gains that had been made by the Affordable Care Act 2010 by the current administration.</a:t>
            </a:r>
          </a:p>
          <a:p>
            <a:pPr>
              <a:buFont typeface="Arial" pitchFamily="34" charset="0"/>
              <a:buChar char="•"/>
            </a:pPr>
            <a:r>
              <a:rPr lang="en-US" baseline="0" dirty="0" smtClean="0"/>
              <a:t>Access to clean water and sanitation as another social determinant of health is also unsatisfactory in this community and a lot still needs to be done. </a:t>
            </a:r>
            <a:endParaRPr lang="en-GB" dirty="0"/>
          </a:p>
        </p:txBody>
      </p:sp>
      <p:sp>
        <p:nvSpPr>
          <p:cNvPr id="4" name="Slide Number Placeholder 3"/>
          <p:cNvSpPr>
            <a:spLocks noGrp="1"/>
          </p:cNvSpPr>
          <p:nvPr>
            <p:ph type="sldNum" sz="quarter" idx="10"/>
          </p:nvPr>
        </p:nvSpPr>
        <p:spPr/>
        <p:txBody>
          <a:bodyPr/>
          <a:lstStyle/>
          <a:p>
            <a:fld id="{258E9F30-A536-496E-9F19-827B21B0DB18}" type="slidenum">
              <a:rPr lang="ko-KR" altLang="en-US" smtClean="0"/>
              <a:pPr/>
              <a:t>5</a:t>
            </a:fld>
            <a:endParaRPr lang="ko-KR"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As a marginalized community, this community of minorities requires economic support. It has</a:t>
            </a:r>
            <a:r>
              <a:rPr lang="en-US" baseline="0" dirty="0" smtClean="0"/>
              <a:t> </a:t>
            </a:r>
            <a:r>
              <a:rPr lang="en-US" dirty="0" smtClean="0"/>
              <a:t>many needs such as education, health, and jobs.</a:t>
            </a:r>
          </a:p>
          <a:p>
            <a:pPr>
              <a:buFont typeface="Arial" pitchFamily="34" charset="0"/>
              <a:buChar char="•"/>
            </a:pPr>
            <a:r>
              <a:rPr lang="en-US" dirty="0" smtClean="0"/>
              <a:t>Government funding for projects in the community has not taken into account the socioeconomic disparities that define the community and therefore continue to propagate the disparities</a:t>
            </a:r>
            <a:r>
              <a:rPr lang="en-US" baseline="0" dirty="0" smtClean="0"/>
              <a:t> present.</a:t>
            </a:r>
          </a:p>
          <a:p>
            <a:pPr>
              <a:buFont typeface="Arial" pitchFamily="34" charset="0"/>
              <a:buChar char="•"/>
            </a:pPr>
            <a:r>
              <a:rPr lang="en-US" baseline="0" dirty="0" smtClean="0"/>
              <a:t>Many community needs such as those who need food rations at this time of the covid-19 pandemic are met by charitable nongovernmental organizations</a:t>
            </a:r>
            <a:r>
              <a:rPr lang="en-US" dirty="0" smtClean="0"/>
              <a:t> and faith-based organizations. </a:t>
            </a:r>
          </a:p>
          <a:p>
            <a:pPr>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258E9F30-A536-496E-9F19-827B21B0DB18}" type="slidenum">
              <a:rPr lang="ko-KR" altLang="en-US" smtClean="0"/>
              <a:pPr/>
              <a:t>6</a:t>
            </a:fld>
            <a:endParaRPr lang="ko-KR"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This Black community of Tucson like all other minority</a:t>
            </a:r>
            <a:r>
              <a:rPr lang="en-US" baseline="0" dirty="0" smtClean="0"/>
              <a:t> communities around the US is marginalized and requires partnerships to achieve some of its most pressing socioeconomic needs.</a:t>
            </a:r>
          </a:p>
          <a:p>
            <a:pPr>
              <a:buFont typeface="Arial" pitchFamily="34" charset="0"/>
              <a:buChar char="•"/>
            </a:pPr>
            <a:r>
              <a:rPr lang="en-US" baseline="0" dirty="0" smtClean="0"/>
              <a:t>With the current civil rights wave christened “Black Lives Matter”, the community has partnered with like-minded communities across the country to demand for the respect for Black lives by law enforcement officers.</a:t>
            </a:r>
          </a:p>
          <a:p>
            <a:pPr>
              <a:buFont typeface="Arial" pitchFamily="34" charset="0"/>
              <a:buChar char="•"/>
            </a:pPr>
            <a:r>
              <a:rPr lang="en-US" baseline="0" dirty="0" smtClean="0"/>
              <a:t>The most present partners to the community on socioeconomic matters are however the faith-based organizations. This is especially true for the Evangelical churches in Tucson.</a:t>
            </a:r>
          </a:p>
          <a:p>
            <a:pPr>
              <a:buFont typeface="Arial" pitchFamily="34" charset="0"/>
              <a:buChar char="•"/>
            </a:pPr>
            <a:r>
              <a:rPr lang="en-US" baseline="0" dirty="0" smtClean="0"/>
              <a:t>The community also partners closely with the local authorities to solve their problems. They are especially close to the Mayor of Tucson (who is a minority Hispanic herself), Regina Romero.</a:t>
            </a:r>
            <a:endParaRPr lang="en-GB" dirty="0"/>
          </a:p>
        </p:txBody>
      </p:sp>
      <p:sp>
        <p:nvSpPr>
          <p:cNvPr id="4" name="Slide Number Placeholder 3"/>
          <p:cNvSpPr>
            <a:spLocks noGrp="1"/>
          </p:cNvSpPr>
          <p:nvPr>
            <p:ph type="sldNum" sz="quarter" idx="10"/>
          </p:nvPr>
        </p:nvSpPr>
        <p:spPr/>
        <p:txBody>
          <a:bodyPr/>
          <a:lstStyle/>
          <a:p>
            <a:fld id="{258E9F30-A536-496E-9F19-827B21B0DB18}" type="slidenum">
              <a:rPr lang="ko-KR" altLang="en-US" smtClean="0"/>
              <a:pPr/>
              <a:t>7</a:t>
            </a:fld>
            <a:endParaRPr lang="ko-KR"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Yolanda</a:t>
            </a:r>
            <a:r>
              <a:rPr lang="en-US" baseline="0" dirty="0" smtClean="0"/>
              <a:t> Yates is a family nurse practitioner working in the community and is a member of the community herself, having been born and raised there.</a:t>
            </a:r>
          </a:p>
          <a:p>
            <a:pPr>
              <a:buFont typeface="Arial" pitchFamily="34" charset="0"/>
              <a:buChar char="•"/>
            </a:pPr>
            <a:r>
              <a:rPr lang="en-US" baseline="0" dirty="0" smtClean="0"/>
              <a:t>The values and beliefs of the community are anchored in the Christian worldview, and that includes beliefs about health.</a:t>
            </a:r>
          </a:p>
          <a:p>
            <a:pPr>
              <a:buFont typeface="Arial" pitchFamily="34" charset="0"/>
              <a:buChar char="•"/>
            </a:pPr>
            <a:r>
              <a:rPr lang="en-US" baseline="0" dirty="0" smtClean="0"/>
              <a:t>The perception of health by the community is that good health is a blessing from God and that illnesses can be healed through prayer.</a:t>
            </a:r>
          </a:p>
          <a:p>
            <a:pPr>
              <a:buFont typeface="Arial" pitchFamily="34" charset="0"/>
              <a:buChar char="•"/>
            </a:pPr>
            <a:r>
              <a:rPr lang="en-US" baseline="0" dirty="0" smtClean="0"/>
              <a:t>Adolescent obesity is a major problem in the community, with rates above the national averages (</a:t>
            </a:r>
            <a:r>
              <a:rPr lang="en-GB" sz="1200" kern="1200" dirty="0" smtClean="0">
                <a:solidFill>
                  <a:schemeClr val="tx1"/>
                </a:solidFill>
                <a:latin typeface="+mn-lt"/>
                <a:ea typeface="+mn-ea"/>
                <a:cs typeface="+mn-cs"/>
              </a:rPr>
              <a:t>CDC, 2019;</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Jelalian &amp; Evans, 2017).  </a:t>
            </a:r>
            <a:endParaRPr lang="en-GB" dirty="0"/>
          </a:p>
        </p:txBody>
      </p:sp>
      <p:sp>
        <p:nvSpPr>
          <p:cNvPr id="4" name="Slide Number Placeholder 3"/>
          <p:cNvSpPr>
            <a:spLocks noGrp="1"/>
          </p:cNvSpPr>
          <p:nvPr>
            <p:ph type="sldNum" sz="quarter" idx="10"/>
          </p:nvPr>
        </p:nvSpPr>
        <p:spPr/>
        <p:txBody>
          <a:bodyPr/>
          <a:lstStyle/>
          <a:p>
            <a:fld id="{258E9F30-A536-496E-9F19-827B21B0DB18}" type="slidenum">
              <a:rPr lang="ko-KR" altLang="en-US" smtClean="0"/>
              <a:pPr/>
              <a:t>8</a:t>
            </a:fld>
            <a:endParaRPr lang="ko-KR"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The members of the community do  not get enough sleep as per the national recommendations by the National Institutes of Health NIH, 2003). Many sleep for les than 6 hours due to noise and alcoholism. </a:t>
            </a:r>
          </a:p>
          <a:p>
            <a:pPr>
              <a:buFont typeface="Arial" pitchFamily="34" charset="0"/>
              <a:buChar char="•"/>
            </a:pPr>
            <a:r>
              <a:rPr lang="en-US" dirty="0" smtClean="0"/>
              <a:t>There is poor pest</a:t>
            </a:r>
            <a:r>
              <a:rPr lang="en-US" baseline="0" dirty="0" smtClean="0"/>
              <a:t> control but bathrooms are sufficient per household. The practice of handwashing has been boosted by the coronavirus guidelines as it was not widely practiced before.</a:t>
            </a:r>
          </a:p>
          <a:p>
            <a:pPr>
              <a:buFont typeface="Arial" pitchFamily="34" charset="0"/>
              <a:buChar char="•"/>
            </a:pPr>
            <a:r>
              <a:rPr lang="en-US" baseline="0" dirty="0" smtClean="0"/>
              <a:t>Physical activity is limited due to lack of many open spaces and a fear for safety. </a:t>
            </a:r>
            <a:endParaRPr lang="en-GB" dirty="0"/>
          </a:p>
        </p:txBody>
      </p:sp>
      <p:sp>
        <p:nvSpPr>
          <p:cNvPr id="4" name="Slide Number Placeholder 3"/>
          <p:cNvSpPr>
            <a:spLocks noGrp="1"/>
          </p:cNvSpPr>
          <p:nvPr>
            <p:ph type="sldNum" sz="quarter" idx="10"/>
          </p:nvPr>
        </p:nvSpPr>
        <p:spPr/>
        <p:txBody>
          <a:bodyPr/>
          <a:lstStyle/>
          <a:p>
            <a:fld id="{258E9F30-A536-496E-9F19-827B21B0DB18}" type="slidenum">
              <a:rPr lang="ko-KR" altLang="en-US" smtClean="0"/>
              <a:pPr/>
              <a:t>9</a:t>
            </a:fld>
            <a:endParaRPr lang="ko-KR"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The community members are about 90% English speakers (first language). The remaining 10% are Spanish speakers. There are no language barriers.</a:t>
            </a:r>
          </a:p>
          <a:p>
            <a:pPr>
              <a:buFont typeface="Arial" pitchFamily="34" charset="0"/>
              <a:buChar char="•"/>
            </a:pPr>
            <a:r>
              <a:rPr lang="en-US" dirty="0" smtClean="0"/>
              <a:t>Educational incentives are few and drop-out rates</a:t>
            </a:r>
            <a:r>
              <a:rPr lang="en-US" baseline="0" dirty="0" smtClean="0"/>
              <a:t> are high. There are not many scholarships and academic resources directed at this community.</a:t>
            </a:r>
          </a:p>
          <a:p>
            <a:pPr>
              <a:buFont typeface="Arial" pitchFamily="34" charset="0"/>
              <a:buChar char="•"/>
            </a:pPr>
            <a:r>
              <a:rPr lang="en-US" baseline="0" dirty="0" smtClean="0"/>
              <a:t>The majority population in this community are teenagers and young adults. </a:t>
            </a:r>
          </a:p>
          <a:p>
            <a:pPr>
              <a:buFont typeface="Arial" pitchFamily="34" charset="0"/>
              <a:buChar char="•"/>
            </a:pPr>
            <a:r>
              <a:rPr lang="en-US" baseline="0" dirty="0" smtClean="0"/>
              <a:t>Self-esteem is low due to the comparatively low socio-economic status.</a:t>
            </a:r>
          </a:p>
          <a:p>
            <a:pPr>
              <a:buFont typeface="Arial" pitchFamily="34" charset="0"/>
              <a:buChar char="•"/>
            </a:pPr>
            <a:r>
              <a:rPr lang="en-US" baseline="0" dirty="0" smtClean="0"/>
              <a:t>The community is very friendly and the Church is a very powerful positive influence.</a:t>
            </a:r>
            <a:endParaRPr lang="en-GB" dirty="0"/>
          </a:p>
        </p:txBody>
      </p:sp>
      <p:sp>
        <p:nvSpPr>
          <p:cNvPr id="4" name="Slide Number Placeholder 3"/>
          <p:cNvSpPr>
            <a:spLocks noGrp="1"/>
          </p:cNvSpPr>
          <p:nvPr>
            <p:ph type="sldNum" sz="quarter" idx="10"/>
          </p:nvPr>
        </p:nvSpPr>
        <p:spPr/>
        <p:txBody>
          <a:bodyPr/>
          <a:lstStyle/>
          <a:p>
            <a:fld id="{258E9F30-A536-496E-9F19-827B21B0DB18}" type="slidenum">
              <a:rPr lang="ko-KR" altLang="en-US" smtClean="0"/>
              <a:pPr/>
              <a:t>10</a:t>
            </a:fld>
            <a:endParaRPr lang="ko-KR"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bg>
      <p:bgPr>
        <a:gradFill flip="none" rotWithShape="1">
          <a:gsLst>
            <a:gs pos="0">
              <a:schemeClr val="bg1">
                <a:lumMod val="95000"/>
              </a:schemeClr>
            </a:gs>
            <a:gs pos="50000">
              <a:schemeClr val="bg1">
                <a:lumMod val="95000"/>
                <a:alpha val="52000"/>
              </a:schemeClr>
            </a:gs>
            <a:gs pos="100000">
              <a:schemeClr val="bg1"/>
            </a:gs>
          </a:gsLst>
          <a:lin ang="18900000" scaled="1"/>
          <a:tileRect/>
        </a:gradFill>
        <a:effectLst/>
      </p:bgPr>
    </p:bg>
    <p:spTree>
      <p:nvGrpSpPr>
        <p:cNvPr id="1" name=""/>
        <p:cNvGrpSpPr/>
        <p:nvPr/>
      </p:nvGrpSpPr>
      <p:grpSpPr>
        <a:xfrm>
          <a:off x="0" y="0"/>
          <a:ext cx="0" cy="0"/>
          <a:chOff x="0" y="0"/>
          <a:chExt cx="0" cy="0"/>
        </a:xfrm>
      </p:grpSpPr>
      <p:sp>
        <p:nvSpPr>
          <p:cNvPr id="6" name="Text Placeholder 9">
            <a:extLst>
              <a:ext uri="{FF2B5EF4-FFF2-40B4-BE49-F238E27FC236}">
                <a16:creationId xmlns:a16="http://schemas.microsoft.com/office/drawing/2014/main" xmlns="" id="{5D0F8AD9-A4A3-420A-ADE3-AD27E8A939C4}"/>
              </a:ext>
            </a:extLst>
          </p:cNvPr>
          <p:cNvSpPr>
            <a:spLocks noGrp="1"/>
          </p:cNvSpPr>
          <p:nvPr>
            <p:ph type="body" sz="quarter" idx="12" hasCustomPrompt="1"/>
          </p:nvPr>
        </p:nvSpPr>
        <p:spPr>
          <a:xfrm>
            <a:off x="3707904" y="3147815"/>
            <a:ext cx="5039544" cy="1080120"/>
          </a:xfrm>
          <a:prstGeom prst="rect">
            <a:avLst/>
          </a:prstGeom>
        </p:spPr>
        <p:txBody>
          <a:bodyPr anchor="ctr"/>
          <a:lstStyle>
            <a:lvl1pPr marL="0" indent="0" algn="r">
              <a:lnSpc>
                <a:spcPct val="100000"/>
              </a:lnSpc>
              <a:buNone/>
              <a:defRPr sz="3600" b="1" baseline="0">
                <a:solidFill>
                  <a:schemeClr val="tx1">
                    <a:lumMod val="75000"/>
                    <a:lumOff val="25000"/>
                  </a:schemeClr>
                </a:solidFill>
                <a:latin typeface="+mj-lt"/>
                <a:cs typeface="Arial" pitchFamily="34" charset="0"/>
              </a:defRPr>
            </a:lvl1pPr>
          </a:lstStyle>
          <a:p>
            <a:pPr lvl="0"/>
            <a:r>
              <a:rPr lang="en-US" altLang="ko-KR" sz="3600" dirty="0">
                <a:ea typeface="맑은 고딕" pitchFamily="50" charset="-127"/>
              </a:rPr>
              <a:t>FREE PPT TEMPLATES</a:t>
            </a:r>
            <a:endParaRPr lang="en-US" altLang="ko-KR" dirty="0"/>
          </a:p>
        </p:txBody>
      </p:sp>
      <p:sp>
        <p:nvSpPr>
          <p:cNvPr id="7" name="Text Placeholder 9">
            <a:extLst>
              <a:ext uri="{FF2B5EF4-FFF2-40B4-BE49-F238E27FC236}">
                <a16:creationId xmlns:a16="http://schemas.microsoft.com/office/drawing/2014/main" xmlns="" id="{C661144E-472A-4AA8-9346-9E33770FB9EC}"/>
              </a:ext>
            </a:extLst>
          </p:cNvPr>
          <p:cNvSpPr>
            <a:spLocks noGrp="1"/>
          </p:cNvSpPr>
          <p:nvPr>
            <p:ph type="body" sz="quarter" idx="13" hasCustomPrompt="1"/>
          </p:nvPr>
        </p:nvSpPr>
        <p:spPr>
          <a:xfrm>
            <a:off x="3707904" y="4227934"/>
            <a:ext cx="5039401" cy="504056"/>
          </a:xfrm>
          <a:prstGeom prst="rect">
            <a:avLst/>
          </a:prstGeom>
        </p:spPr>
        <p:txBody>
          <a:bodyPr anchor="ctr"/>
          <a:lstStyle>
            <a:lvl1pPr marL="0" indent="0" algn="r">
              <a:lnSpc>
                <a:spcPct val="100000"/>
              </a:lnSpc>
              <a:buNone/>
              <a:defRPr sz="1400" b="0" baseline="0">
                <a:solidFill>
                  <a:schemeClr val="tx1">
                    <a:lumMod val="75000"/>
                    <a:lumOff val="25000"/>
                  </a:schemeClr>
                </a:solidFill>
                <a:latin typeface="+mn-lt"/>
                <a:cs typeface="Arial" pitchFamily="34" charset="0"/>
              </a:defRPr>
            </a:lvl1pPr>
          </a:lstStyle>
          <a:p>
            <a:pPr lvl="0"/>
            <a:r>
              <a:rPr lang="en-US" altLang="ko-KR" dirty="0"/>
              <a:t>INSTERT THE TITLE OF YOUR </a:t>
            </a:r>
          </a:p>
          <a:p>
            <a:pPr lvl="0"/>
            <a:r>
              <a:rPr lang="en-US" altLang="ko-KR" dirty="0"/>
              <a:t>PRESENTATION HERE</a:t>
            </a:r>
            <a:endParaRPr lang="ko-KR" altLang="en-US" dirty="0"/>
          </a:p>
        </p:txBody>
      </p:sp>
      <p:pic>
        <p:nvPicPr>
          <p:cNvPr id="1026" name="Picture 2" descr="G:\002-KIMS BUSINESS\007-02-Googleslidesppt\02-GSppt-Contents-Kim\20170429\06-\item01.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360360" y="987135"/>
            <a:ext cx="3882340" cy="333868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62736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Images and Contents Layout">
    <p:spTree>
      <p:nvGrpSpPr>
        <p:cNvPr id="1" name=""/>
        <p:cNvGrpSpPr/>
        <p:nvPr/>
      </p:nvGrpSpPr>
      <p:grpSpPr>
        <a:xfrm>
          <a:off x="0" y="0"/>
          <a:ext cx="0" cy="0"/>
          <a:chOff x="0" y="0"/>
          <a:chExt cx="0" cy="0"/>
        </a:xfrm>
      </p:grpSpPr>
      <p:sp>
        <p:nvSpPr>
          <p:cNvPr id="5" name="Picture Placeholder 2"/>
          <p:cNvSpPr>
            <a:spLocks noGrp="1"/>
          </p:cNvSpPr>
          <p:nvPr>
            <p:ph type="pic" idx="13" hasCustomPrompt="1"/>
          </p:nvPr>
        </p:nvSpPr>
        <p:spPr>
          <a:xfrm>
            <a:off x="0" y="0"/>
            <a:ext cx="2952000" cy="1710000"/>
          </a:xfrm>
          <a:prstGeom prst="rect">
            <a:avLst/>
          </a:prstGeom>
          <a:solidFill>
            <a:schemeClr val="bg1">
              <a:lumMod val="95000"/>
            </a:schemeClr>
          </a:solidFill>
        </p:spPr>
        <p:txBody>
          <a:bodyPr anchor="ctr"/>
          <a:lstStyle>
            <a:lvl1pPr marL="0" indent="0" algn="ctr">
              <a:buNone/>
              <a:defRPr sz="1200" b="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6" hasCustomPrompt="1"/>
          </p:nvPr>
        </p:nvSpPr>
        <p:spPr>
          <a:xfrm>
            <a:off x="0" y="3433500"/>
            <a:ext cx="2952000" cy="1710000"/>
          </a:xfrm>
          <a:prstGeom prst="rect">
            <a:avLst/>
          </a:prstGeom>
          <a:solidFill>
            <a:schemeClr val="bg1">
              <a:lumMod val="95000"/>
            </a:schemeClr>
          </a:solidFill>
        </p:spPr>
        <p:txBody>
          <a:bodyPr anchor="ctr"/>
          <a:lstStyle>
            <a:lvl1pPr marL="0" indent="0" algn="ctr">
              <a:buNone/>
              <a:defRPr sz="1200" b="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7" hasCustomPrompt="1"/>
          </p:nvPr>
        </p:nvSpPr>
        <p:spPr>
          <a:xfrm>
            <a:off x="3096000" y="0"/>
            <a:ext cx="2952000" cy="1710000"/>
          </a:xfrm>
          <a:prstGeom prst="rect">
            <a:avLst/>
          </a:prstGeom>
          <a:solidFill>
            <a:schemeClr val="bg1">
              <a:lumMod val="95000"/>
            </a:schemeClr>
          </a:solidFill>
        </p:spPr>
        <p:txBody>
          <a:bodyPr anchor="ctr"/>
          <a:lstStyle>
            <a:lvl1pPr marL="0" indent="0" algn="ctr">
              <a:buNone/>
              <a:defRPr sz="1200" b="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8" hasCustomPrompt="1"/>
          </p:nvPr>
        </p:nvSpPr>
        <p:spPr>
          <a:xfrm>
            <a:off x="3096000" y="3433500"/>
            <a:ext cx="2952000" cy="1710000"/>
          </a:xfrm>
          <a:prstGeom prst="rect">
            <a:avLst/>
          </a:prstGeom>
          <a:solidFill>
            <a:schemeClr val="bg1">
              <a:lumMod val="95000"/>
            </a:schemeClr>
          </a:solidFill>
        </p:spPr>
        <p:txBody>
          <a:bodyPr anchor="ctr"/>
          <a:lstStyle>
            <a:lvl1pPr marL="0" indent="0" algn="ctr">
              <a:buNone/>
              <a:defRPr sz="1200" b="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9" hasCustomPrompt="1"/>
          </p:nvPr>
        </p:nvSpPr>
        <p:spPr>
          <a:xfrm>
            <a:off x="6192000" y="0"/>
            <a:ext cx="2952000" cy="1710000"/>
          </a:xfrm>
          <a:prstGeom prst="rect">
            <a:avLst/>
          </a:prstGeom>
          <a:solidFill>
            <a:schemeClr val="bg1">
              <a:lumMod val="95000"/>
            </a:schemeClr>
          </a:solidFill>
        </p:spPr>
        <p:txBody>
          <a:bodyPr anchor="ctr"/>
          <a:lstStyle>
            <a:lvl1pPr marL="0" indent="0" algn="ctr">
              <a:buNone/>
              <a:defRPr sz="1200" b="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2" name="Picture Placeholder 2"/>
          <p:cNvSpPr>
            <a:spLocks noGrp="1"/>
          </p:cNvSpPr>
          <p:nvPr>
            <p:ph type="pic" idx="20" hasCustomPrompt="1"/>
          </p:nvPr>
        </p:nvSpPr>
        <p:spPr>
          <a:xfrm>
            <a:off x="6192000" y="3433500"/>
            <a:ext cx="2952000" cy="1710000"/>
          </a:xfrm>
          <a:prstGeom prst="rect">
            <a:avLst/>
          </a:prstGeom>
          <a:solidFill>
            <a:schemeClr val="bg1">
              <a:lumMod val="95000"/>
            </a:schemeClr>
          </a:solidFill>
        </p:spPr>
        <p:txBody>
          <a:bodyPr anchor="ctr"/>
          <a:lstStyle>
            <a:lvl1pPr marL="0" indent="0" algn="ctr">
              <a:buNone/>
              <a:defRPr sz="1200" b="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xmlns="" val="1702462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Images and Contents Layout">
    <p:spTree>
      <p:nvGrpSpPr>
        <p:cNvPr id="1" name=""/>
        <p:cNvGrpSpPr/>
        <p:nvPr/>
      </p:nvGrpSpPr>
      <p:grpSpPr>
        <a:xfrm>
          <a:off x="0" y="0"/>
          <a:ext cx="0" cy="0"/>
          <a:chOff x="0" y="0"/>
          <a:chExt cx="0" cy="0"/>
        </a:xfrm>
      </p:grpSpPr>
      <p:sp>
        <p:nvSpPr>
          <p:cNvPr id="5" name="Picture Placeholder 2"/>
          <p:cNvSpPr>
            <a:spLocks noGrp="1"/>
          </p:cNvSpPr>
          <p:nvPr>
            <p:ph type="pic" idx="12" hasCustomPrompt="1"/>
          </p:nvPr>
        </p:nvSpPr>
        <p:spPr>
          <a:xfrm>
            <a:off x="4572000" y="0"/>
            <a:ext cx="4572000" cy="51435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xmlns="" val="2571421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Images and Contents Layout">
    <p:spTree>
      <p:nvGrpSpPr>
        <p:cNvPr id="1" name=""/>
        <p:cNvGrpSpPr/>
        <p:nvPr/>
      </p:nvGrpSpPr>
      <p:grpSpPr>
        <a:xfrm>
          <a:off x="0" y="0"/>
          <a:ext cx="0" cy="0"/>
          <a:chOff x="0" y="0"/>
          <a:chExt cx="0" cy="0"/>
        </a:xfrm>
      </p:grpSpPr>
      <p:sp>
        <p:nvSpPr>
          <p:cNvPr id="5" name="Picture Placeholder 2"/>
          <p:cNvSpPr>
            <a:spLocks noGrp="1"/>
          </p:cNvSpPr>
          <p:nvPr>
            <p:ph type="pic" idx="12" hasCustomPrompt="1"/>
          </p:nvPr>
        </p:nvSpPr>
        <p:spPr>
          <a:xfrm>
            <a:off x="4644008" y="0"/>
            <a:ext cx="4499992" cy="307580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3" hasCustomPrompt="1"/>
          </p:nvPr>
        </p:nvSpPr>
        <p:spPr>
          <a:xfrm>
            <a:off x="0" y="0"/>
            <a:ext cx="4499992" cy="307580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 name="Rectangle 1"/>
          <p:cNvSpPr/>
          <p:nvPr userDrawn="1"/>
        </p:nvSpPr>
        <p:spPr>
          <a:xfrm>
            <a:off x="0" y="3174521"/>
            <a:ext cx="9144000" cy="196897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xmlns="" val="1540288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Images and Contents Layout">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582682" y="1268068"/>
            <a:ext cx="1944216" cy="360793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6" name="Picture Placeholder 2"/>
          <p:cNvSpPr>
            <a:spLocks noGrp="1"/>
          </p:cNvSpPr>
          <p:nvPr>
            <p:ph type="pic" idx="10" hasCustomPrompt="1"/>
          </p:nvPr>
        </p:nvSpPr>
        <p:spPr>
          <a:xfrm>
            <a:off x="2592393" y="1275382"/>
            <a:ext cx="1944216" cy="240558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7" name="Picture Placeholder 2"/>
          <p:cNvSpPr>
            <a:spLocks noGrp="1"/>
          </p:cNvSpPr>
          <p:nvPr>
            <p:ph type="pic" idx="11" hasCustomPrompt="1"/>
          </p:nvPr>
        </p:nvSpPr>
        <p:spPr>
          <a:xfrm>
            <a:off x="4602104" y="1275382"/>
            <a:ext cx="1944216" cy="154647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8" name="Picture Placeholder 2"/>
          <p:cNvSpPr>
            <a:spLocks noGrp="1"/>
          </p:cNvSpPr>
          <p:nvPr>
            <p:ph type="pic" idx="12" hasCustomPrompt="1"/>
          </p:nvPr>
        </p:nvSpPr>
        <p:spPr>
          <a:xfrm>
            <a:off x="6611815" y="1275382"/>
            <a:ext cx="1944216" cy="360062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9" name="Rectangle 8"/>
          <p:cNvSpPr/>
          <p:nvPr userDrawn="1"/>
        </p:nvSpPr>
        <p:spPr>
          <a:xfrm>
            <a:off x="2592393" y="3733289"/>
            <a:ext cx="1944000" cy="11427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2" name="Rectangle 11"/>
          <p:cNvSpPr/>
          <p:nvPr userDrawn="1"/>
        </p:nvSpPr>
        <p:spPr>
          <a:xfrm>
            <a:off x="4602104" y="2862780"/>
            <a:ext cx="1944000" cy="201322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3" name="Text Placeholder 9"/>
          <p:cNvSpPr>
            <a:spLocks noGrp="1"/>
          </p:cNvSpPr>
          <p:nvPr>
            <p:ph type="body" sz="quarter" idx="13" hasCustomPrompt="1"/>
          </p:nvPr>
        </p:nvSpPr>
        <p:spPr>
          <a:xfrm>
            <a:off x="395536" y="123478"/>
            <a:ext cx="6984776"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4" name="Text Placeholder 9"/>
          <p:cNvSpPr>
            <a:spLocks noGrp="1"/>
          </p:cNvSpPr>
          <p:nvPr>
            <p:ph type="body" sz="quarter" idx="14" hasCustomPrompt="1"/>
          </p:nvPr>
        </p:nvSpPr>
        <p:spPr>
          <a:xfrm>
            <a:off x="395536" y="699542"/>
            <a:ext cx="6984776"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15" name="Picture 2" descr="G:\002-KIMS BUSINESS\007-02-Googleslidesppt\02-GSppt-Contents-Kim\20170429\06-\item01.png"/>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7751565" y="123478"/>
            <a:ext cx="1279146" cy="1152128"/>
          </a:xfrm>
          <a:prstGeom prst="rect">
            <a:avLst/>
          </a:prstGeom>
          <a:noFill/>
          <a:extLst>
            <a:ext uri="{909E8E84-426E-40DD-AFC4-6F175D3DCCD1}">
              <a14:hiddenFill xmlns:a14="http://schemas.microsoft.com/office/drawing/2010/main" xmlns="">
                <a:solidFill>
                  <a:srgbClr val="FFFFFF"/>
                </a:solidFill>
              </a14:hiddenFill>
            </a:ext>
          </a:extLst>
        </p:spPr>
      </p:pic>
      <p:sp>
        <p:nvSpPr>
          <p:cNvPr id="16" name="Rectangle 15"/>
          <p:cNvSpPr/>
          <p:nvPr userDrawn="1"/>
        </p:nvSpPr>
        <p:spPr>
          <a:xfrm>
            <a:off x="0" y="171184"/>
            <a:ext cx="216024" cy="8000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2111725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Images and Contents Layout">
    <p:spTree>
      <p:nvGrpSpPr>
        <p:cNvPr id="1" name=""/>
        <p:cNvGrpSpPr/>
        <p:nvPr/>
      </p:nvGrpSpPr>
      <p:grpSpPr>
        <a:xfrm>
          <a:off x="0" y="0"/>
          <a:ext cx="0" cy="0"/>
          <a:chOff x="0" y="0"/>
          <a:chExt cx="0" cy="0"/>
        </a:xfrm>
      </p:grpSpPr>
      <p:sp>
        <p:nvSpPr>
          <p:cNvPr id="6" name="Picture Placeholder 2"/>
          <p:cNvSpPr>
            <a:spLocks noGrp="1"/>
          </p:cNvSpPr>
          <p:nvPr>
            <p:ph type="pic" idx="10" hasCustomPrompt="1"/>
          </p:nvPr>
        </p:nvSpPr>
        <p:spPr>
          <a:xfrm>
            <a:off x="5456705" y="1460555"/>
            <a:ext cx="2232000" cy="22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8" name="Picture Placeholder 2"/>
          <p:cNvSpPr>
            <a:spLocks noGrp="1"/>
          </p:cNvSpPr>
          <p:nvPr>
            <p:ph type="pic" idx="11" hasCustomPrompt="1"/>
          </p:nvPr>
        </p:nvSpPr>
        <p:spPr>
          <a:xfrm>
            <a:off x="7704000" y="3703500"/>
            <a:ext cx="1440000" cy="144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9" name="Picture Placeholder 2"/>
          <p:cNvSpPr>
            <a:spLocks noGrp="1"/>
          </p:cNvSpPr>
          <p:nvPr>
            <p:ph type="pic" idx="12" hasCustomPrompt="1"/>
          </p:nvPr>
        </p:nvSpPr>
        <p:spPr>
          <a:xfrm>
            <a:off x="3992783" y="9610"/>
            <a:ext cx="1440000" cy="144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xmlns="" val="19625271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Images and Contents Layout">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2715766"/>
            <a:ext cx="9144000" cy="242773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xmlns="" val="7191917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hapes se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242646" y="92609"/>
            <a:ext cx="8679898" cy="543185"/>
          </a:xfrm>
          <a:prstGeom prst="rect">
            <a:avLst/>
          </a:prstGeom>
        </p:spPr>
        <p:txBody>
          <a:bodyPr anchor="ctr"/>
          <a:lstStyle>
            <a:lvl1pPr marL="0" indent="0" algn="ctr">
              <a:buNone/>
              <a:defRPr sz="4050" b="0" baseline="0">
                <a:solidFill>
                  <a:schemeClr val="tx1">
                    <a:lumMod val="85000"/>
                    <a:lumOff val="15000"/>
                  </a:schemeClr>
                </a:solidFill>
                <a:latin typeface="+mj-lt"/>
                <a:cs typeface="Arial" pitchFamily="34" charset="0"/>
              </a:defRPr>
            </a:lvl1pPr>
          </a:lstStyle>
          <a:p>
            <a:r>
              <a:rPr lang="en-US" altLang="ko-KR" dirty="0"/>
              <a:t>Fully Editable Shapes</a:t>
            </a:r>
          </a:p>
        </p:txBody>
      </p:sp>
    </p:spTree>
    <p:extLst>
      <p:ext uri="{BB962C8B-B14F-4D97-AF65-F5344CB8AC3E}">
        <p14:creationId xmlns:p14="http://schemas.microsoft.com/office/powerpoint/2010/main" xmlns="" val="2001718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con se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ICON SETS LAYOUT</a:t>
            </a:r>
          </a:p>
        </p:txBody>
      </p:sp>
      <p:grpSp>
        <p:nvGrpSpPr>
          <p:cNvPr id="5" name="Group 4"/>
          <p:cNvGrpSpPr/>
          <p:nvPr userDrawn="1"/>
        </p:nvGrpSpPr>
        <p:grpSpPr>
          <a:xfrm>
            <a:off x="354008" y="1131589"/>
            <a:ext cx="2849840" cy="3649171"/>
            <a:chOff x="354008" y="1131589"/>
            <a:chExt cx="2849840" cy="3649171"/>
          </a:xfrm>
        </p:grpSpPr>
        <p:sp>
          <p:nvSpPr>
            <p:cNvPr id="6" name="Rounded Rectangle 5"/>
            <p:cNvSpPr/>
            <p:nvPr/>
          </p:nvSpPr>
          <p:spPr>
            <a:xfrm>
              <a:off x="354008" y="1131589"/>
              <a:ext cx="2849840" cy="364917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Rounded Rectangle 8"/>
            <p:cNvSpPr/>
            <p:nvPr/>
          </p:nvSpPr>
          <p:spPr>
            <a:xfrm>
              <a:off x="531932" y="1347500"/>
              <a:ext cx="108520" cy="3240473"/>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sp>
          <p:nvSpPr>
            <p:cNvPr id="12" name="Half Frame 11"/>
            <p:cNvSpPr/>
            <p:nvPr/>
          </p:nvSpPr>
          <p:spPr>
            <a:xfrm rot="5400000">
              <a:off x="2592642" y="1238201"/>
              <a:ext cx="502331" cy="502331"/>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spTree>
    <p:extLst>
      <p:ext uri="{BB962C8B-B14F-4D97-AF65-F5344CB8AC3E}">
        <p14:creationId xmlns:p14="http://schemas.microsoft.com/office/powerpoint/2010/main" xmlns="" val="7381822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Break Layout">
    <p:spTree>
      <p:nvGrpSpPr>
        <p:cNvPr id="1" name=""/>
        <p:cNvGrpSpPr/>
        <p:nvPr/>
      </p:nvGrpSpPr>
      <p:grpSpPr>
        <a:xfrm>
          <a:off x="0" y="0"/>
          <a:ext cx="0" cy="0"/>
          <a:chOff x="0" y="0"/>
          <a:chExt cx="0" cy="0"/>
        </a:xfrm>
      </p:grpSpPr>
      <p:sp>
        <p:nvSpPr>
          <p:cNvPr id="3" name="Rectangle 2"/>
          <p:cNvSpPr/>
          <p:nvPr userDrawn="1"/>
        </p:nvSpPr>
        <p:spPr>
          <a:xfrm>
            <a:off x="0" y="1919477"/>
            <a:ext cx="9144000" cy="1732393"/>
          </a:xfrm>
          <a:prstGeom prst="rect">
            <a:avLst/>
          </a:pr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userDrawn="1"/>
        </p:nvSpPr>
        <p:spPr>
          <a:xfrm>
            <a:off x="3970216" y="1342704"/>
            <a:ext cx="1177848" cy="1177848"/>
          </a:xfrm>
          <a:prstGeom prst="ellipse">
            <a:avLst/>
          </a:prstGeom>
          <a:solidFill>
            <a:schemeClr val="accent2"/>
          </a:solidFill>
          <a:ln w="476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p:cNvSpPr>
            <a:spLocks noGrp="1"/>
          </p:cNvSpPr>
          <p:nvPr>
            <p:ph type="body" sz="quarter" idx="10" hasCustomPrompt="1"/>
          </p:nvPr>
        </p:nvSpPr>
        <p:spPr>
          <a:xfrm>
            <a:off x="0" y="2694536"/>
            <a:ext cx="9144000" cy="473576"/>
          </a:xfrm>
          <a:prstGeom prst="rect">
            <a:avLst/>
          </a:prstGeom>
        </p:spPr>
        <p:txBody>
          <a:bodyPr anchor="ctr"/>
          <a:lstStyle>
            <a:lvl1pPr marL="0" indent="0" algn="ctr">
              <a:buNone/>
              <a:defRPr sz="3600" b="0" baseline="0">
                <a:solidFill>
                  <a:schemeClr val="bg1"/>
                </a:solidFill>
                <a:latin typeface="+mj-lt"/>
                <a:cs typeface="Arial" pitchFamily="34" charset="0"/>
              </a:defRPr>
            </a:lvl1pPr>
          </a:lstStyle>
          <a:p>
            <a:pPr lvl="0"/>
            <a:r>
              <a:rPr lang="en-US" altLang="ko-KR" dirty="0"/>
              <a:t>SECTION BREAK</a:t>
            </a:r>
          </a:p>
        </p:txBody>
      </p:sp>
      <p:sp>
        <p:nvSpPr>
          <p:cNvPr id="11" name="Text Placeholder 9"/>
          <p:cNvSpPr>
            <a:spLocks noGrp="1"/>
          </p:cNvSpPr>
          <p:nvPr>
            <p:ph type="body" sz="quarter" idx="11" hasCustomPrompt="1"/>
          </p:nvPr>
        </p:nvSpPr>
        <p:spPr>
          <a:xfrm>
            <a:off x="0" y="3168112"/>
            <a:ext cx="9144000" cy="288032"/>
          </a:xfrm>
          <a:prstGeom prst="rect">
            <a:avLst/>
          </a:prstGeom>
        </p:spPr>
        <p:txBody>
          <a:bodyPr anchor="ctr"/>
          <a:lstStyle>
            <a:lvl1pPr marL="0" indent="0" algn="ctr">
              <a:buNone/>
              <a:defRPr sz="1400" b="0" baseline="0">
                <a:solidFill>
                  <a:schemeClr val="bg1"/>
                </a:solidFill>
                <a:latin typeface="+mn-lt"/>
                <a:cs typeface="Arial" pitchFamily="34" charset="0"/>
              </a:defRPr>
            </a:lvl1pPr>
          </a:lstStyle>
          <a:p>
            <a:pPr lvl="0"/>
            <a:r>
              <a:rPr lang="en-US" altLang="ko-KR" dirty="0"/>
              <a:t>Insert the title of your subtitle Here</a:t>
            </a:r>
          </a:p>
        </p:txBody>
      </p:sp>
      <p:sp>
        <p:nvSpPr>
          <p:cNvPr id="9" name="Rectangle 8"/>
          <p:cNvSpPr/>
          <p:nvPr userDrawn="1"/>
        </p:nvSpPr>
        <p:spPr>
          <a:xfrm>
            <a:off x="0" y="3651870"/>
            <a:ext cx="9144000" cy="1080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738235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spTree>
      <p:nvGrpSpPr>
        <p:cNvPr id="1" name=""/>
        <p:cNvGrpSpPr/>
        <p:nvPr/>
      </p:nvGrpSpPr>
      <p:grpSpPr>
        <a:xfrm>
          <a:off x="0" y="0"/>
          <a:ext cx="0" cy="0"/>
          <a:chOff x="0" y="0"/>
          <a:chExt cx="0" cy="0"/>
        </a:xfrm>
      </p:grpSpPr>
      <p:sp>
        <p:nvSpPr>
          <p:cNvPr id="3" name="Rectangle 2"/>
          <p:cNvSpPr/>
          <p:nvPr userDrawn="1"/>
        </p:nvSpPr>
        <p:spPr>
          <a:xfrm>
            <a:off x="2907416" y="339502"/>
            <a:ext cx="3320768" cy="446449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p:cNvSpPr>
            <a:spLocks noGrp="1"/>
          </p:cNvSpPr>
          <p:nvPr>
            <p:ph type="body" sz="quarter" idx="10" hasCustomPrompt="1"/>
          </p:nvPr>
        </p:nvSpPr>
        <p:spPr>
          <a:xfrm>
            <a:off x="2907416" y="3468997"/>
            <a:ext cx="3320768" cy="576063"/>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Thank you</a:t>
            </a:r>
          </a:p>
        </p:txBody>
      </p:sp>
      <p:sp>
        <p:nvSpPr>
          <p:cNvPr id="11" name="Text Placeholder 9"/>
          <p:cNvSpPr>
            <a:spLocks noGrp="1"/>
          </p:cNvSpPr>
          <p:nvPr>
            <p:ph type="body" sz="quarter" idx="11" hasCustomPrompt="1"/>
          </p:nvPr>
        </p:nvSpPr>
        <p:spPr>
          <a:xfrm>
            <a:off x="2907268" y="4045061"/>
            <a:ext cx="3320768"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4" name="Picture 2" descr="G:\002-KIMS BUSINESS\007-02-Googleslidesppt\02-GSppt-Contents-Kim\20170429\06-\item01.png"/>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3305492" y="995858"/>
            <a:ext cx="2418636" cy="207994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22477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Layout">
    <p:spTree>
      <p:nvGrpSpPr>
        <p:cNvPr id="1" name=""/>
        <p:cNvGrpSpPr/>
        <p:nvPr/>
      </p:nvGrpSpPr>
      <p:grpSpPr>
        <a:xfrm>
          <a:off x="0" y="0"/>
          <a:ext cx="0" cy="0"/>
          <a:chOff x="0" y="0"/>
          <a:chExt cx="0" cy="0"/>
        </a:xfrm>
      </p:grpSpPr>
      <p:sp>
        <p:nvSpPr>
          <p:cNvPr id="14" name="Right Triangle 13"/>
          <p:cNvSpPr/>
          <p:nvPr userDrawn="1"/>
        </p:nvSpPr>
        <p:spPr>
          <a:xfrm rot="10800000">
            <a:off x="7763323" y="0"/>
            <a:ext cx="1380677" cy="5143500"/>
          </a:xfrm>
          <a:prstGeom prst="r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userDrawn="1"/>
        </p:nvSpPr>
        <p:spPr>
          <a:xfrm>
            <a:off x="0" y="0"/>
            <a:ext cx="1380677" cy="5143500"/>
          </a:xfrm>
          <a:prstGeom prst="r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1380677" y="987574"/>
            <a:ext cx="7295779" cy="374441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2" descr="G:\002-KIMS BUSINESS\007-02-Googleslidesppt\02-GSppt-Contents-Kim\20170429\06-\item01.png"/>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362036" y="731346"/>
            <a:ext cx="1966918" cy="1691484"/>
          </a:xfrm>
          <a:prstGeom prst="rect">
            <a:avLst/>
          </a:prstGeom>
          <a:noFill/>
          <a:scene3d>
            <a:camera prst="orthographicFront">
              <a:rot lat="0" lon="0" rev="60000"/>
            </a:camera>
            <a:lightRig rig="threePt" dir="t"/>
          </a:scene3d>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75712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95536" y="123478"/>
            <a:ext cx="6984776"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395536" y="699542"/>
            <a:ext cx="6984776"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5" name="Picture 2" descr="G:\002-KIMS BUSINESS\007-02-Googleslidesppt\02-GSppt-Contents-Kim\20170429\06-\item01.png"/>
          <p:cNvPicPr>
            <a:picLocks noChangeAspect="1" noChangeArrowheads="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7751565" y="123478"/>
            <a:ext cx="1279146" cy="1152128"/>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p:cNvSpPr/>
          <p:nvPr userDrawn="1"/>
        </p:nvSpPr>
        <p:spPr>
          <a:xfrm>
            <a:off x="0" y="171184"/>
            <a:ext cx="216024" cy="8000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12904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Basic Layout">
    <p:bg>
      <p:bgPr>
        <a:solidFill>
          <a:schemeClr val="bg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1403648" y="555526"/>
            <a:ext cx="7128793"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1403648" y="1131590"/>
            <a:ext cx="7128793" cy="288032"/>
          </a:xfrm>
          <a:prstGeom prst="rect">
            <a:avLst/>
          </a:prstGeom>
        </p:spPr>
        <p:txBody>
          <a:bodyPr anchor="ctr"/>
          <a:lstStyle>
            <a:lvl1pPr marL="0" indent="0" algn="l">
              <a:buNone/>
              <a:defRPr sz="1400" b="0" baseline="0">
                <a:solidFill>
                  <a:schemeClr val="tx1">
                    <a:lumMod val="75000"/>
                    <a:lumOff val="25000"/>
                  </a:schemeClr>
                </a:solidFill>
                <a:latin typeface="Arial" pitchFamily="34" charset="0"/>
                <a:cs typeface="Arial" pitchFamily="34" charset="0"/>
              </a:defRPr>
            </a:lvl1pPr>
          </a:lstStyle>
          <a:p>
            <a:pPr lvl="0"/>
            <a:r>
              <a:rPr lang="en-US" altLang="ko-KR" dirty="0"/>
              <a:t>Insert the title of your subtitle Here</a:t>
            </a:r>
          </a:p>
        </p:txBody>
      </p:sp>
      <p:sp>
        <p:nvSpPr>
          <p:cNvPr id="9" name="Rectangle 8"/>
          <p:cNvSpPr/>
          <p:nvPr userDrawn="1"/>
        </p:nvSpPr>
        <p:spPr>
          <a:xfrm>
            <a:off x="917849" y="411510"/>
            <a:ext cx="7758608" cy="432048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G:\002-KIMS BUSINESS\007-02-Googleslidesppt\02-GSppt-Contents-Kim\20170429\06-\item01.png"/>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3413" y="190171"/>
            <a:ext cx="1597115" cy="137346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45607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s and Contents Layout">
    <p:spTree>
      <p:nvGrpSpPr>
        <p:cNvPr id="1" name=""/>
        <p:cNvGrpSpPr/>
        <p:nvPr/>
      </p:nvGrpSpPr>
      <p:grpSpPr>
        <a:xfrm>
          <a:off x="0" y="0"/>
          <a:ext cx="0" cy="0"/>
          <a:chOff x="0" y="0"/>
          <a:chExt cx="0" cy="0"/>
        </a:xfrm>
      </p:grpSpPr>
      <p:sp>
        <p:nvSpPr>
          <p:cNvPr id="7" name="Rectangle 6"/>
          <p:cNvSpPr/>
          <p:nvPr userDrawn="1"/>
        </p:nvSpPr>
        <p:spPr>
          <a:xfrm>
            <a:off x="2645036" y="987574"/>
            <a:ext cx="2880320" cy="367240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5758632" y="987574"/>
            <a:ext cx="2880320" cy="3672408"/>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2"/>
          <p:cNvSpPr>
            <a:spLocks noGrp="1"/>
          </p:cNvSpPr>
          <p:nvPr>
            <p:ph type="pic" idx="1" hasCustomPrompt="1"/>
          </p:nvPr>
        </p:nvSpPr>
        <p:spPr>
          <a:xfrm>
            <a:off x="4102448" y="555526"/>
            <a:ext cx="1440160" cy="1872208"/>
          </a:xfrm>
          <a:prstGeom prst="rect">
            <a:avLst/>
          </a:prstGeom>
          <a:solidFill>
            <a:schemeClr val="bg1">
              <a:lumMod val="95000"/>
            </a:schemeClr>
          </a:solidFill>
          <a:ln w="25400">
            <a:noFill/>
          </a:ln>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5" name="Picture Placeholder 2"/>
          <p:cNvSpPr>
            <a:spLocks noGrp="1"/>
          </p:cNvSpPr>
          <p:nvPr>
            <p:ph type="pic" idx="10" hasCustomPrompt="1"/>
          </p:nvPr>
        </p:nvSpPr>
        <p:spPr>
          <a:xfrm>
            <a:off x="7216044" y="555526"/>
            <a:ext cx="1440160" cy="1872208"/>
          </a:xfrm>
          <a:prstGeom prst="rect">
            <a:avLst/>
          </a:prstGeom>
          <a:solidFill>
            <a:schemeClr val="bg1">
              <a:lumMod val="95000"/>
            </a:schemeClr>
          </a:solidFill>
          <a:ln w="25400">
            <a:noFill/>
          </a:ln>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xmlns="" val="1615967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Images and Contents Layout">
    <p:spTree>
      <p:nvGrpSpPr>
        <p:cNvPr id="1" name=""/>
        <p:cNvGrpSpPr/>
        <p:nvPr/>
      </p:nvGrpSpPr>
      <p:grpSpPr>
        <a:xfrm>
          <a:off x="0" y="0"/>
          <a:ext cx="0" cy="0"/>
          <a:chOff x="0" y="0"/>
          <a:chExt cx="0" cy="0"/>
        </a:xfrm>
      </p:grpSpPr>
      <p:pic>
        <p:nvPicPr>
          <p:cNvPr id="5" name="Picture 2" descr="D:\Fullppt\005-PNG이미지\노트북.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413804" y="1131590"/>
            <a:ext cx="4608512" cy="2343964"/>
          </a:xfrm>
          <a:prstGeom prst="rect">
            <a:avLst/>
          </a:prstGeom>
          <a:noFill/>
          <a:extLst>
            <a:ext uri="{909E8E84-426E-40DD-AFC4-6F175D3DCCD1}">
              <a14:hiddenFill xmlns:a14="http://schemas.microsoft.com/office/drawing/2010/main" xmlns="">
                <a:solidFill>
                  <a:srgbClr val="FFFFFF"/>
                </a:solidFill>
              </a14:hiddenFill>
            </a:ext>
          </a:extLst>
        </p:spPr>
      </p:pic>
      <p:sp>
        <p:nvSpPr>
          <p:cNvPr id="6" name="Picture Placeholder 2"/>
          <p:cNvSpPr>
            <a:spLocks noGrp="1"/>
          </p:cNvSpPr>
          <p:nvPr>
            <p:ph type="pic" idx="1" hasCustomPrompt="1"/>
          </p:nvPr>
        </p:nvSpPr>
        <p:spPr>
          <a:xfrm>
            <a:off x="827584" y="1428248"/>
            <a:ext cx="2209529" cy="163343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pic>
        <p:nvPicPr>
          <p:cNvPr id="7" name="Picture 2" descr="D:\Fullppt\005-PNG이미지\모니터.png"/>
          <p:cNvPicPr>
            <a:picLocks noChangeAspect="1" noChangeArrowheads="1"/>
          </p:cNvPicPr>
          <p:nvPr userDrawn="1"/>
        </p:nvPicPr>
        <p:blipFill>
          <a:blip r:embed="rId3">
            <a:extLst>
              <a:ext uri="{28A0092B-C50C-407E-A947-70E740481C1C}">
                <a14:useLocalDpi xmlns:a14="http://schemas.microsoft.com/office/drawing/2010/main" xmlns="" val="0"/>
              </a:ext>
            </a:extLst>
          </a:blip>
          <a:srcRect/>
          <a:stretch>
            <a:fillRect/>
          </a:stretch>
        </p:blipFill>
        <p:spPr bwMode="auto">
          <a:xfrm>
            <a:off x="6015433" y="1314908"/>
            <a:ext cx="2880320" cy="255973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Picture Placeholder 2"/>
          <p:cNvSpPr>
            <a:spLocks noGrp="1"/>
          </p:cNvSpPr>
          <p:nvPr>
            <p:ph type="pic" idx="14" hasCustomPrompt="1"/>
          </p:nvPr>
        </p:nvSpPr>
        <p:spPr>
          <a:xfrm>
            <a:off x="6129573" y="1428248"/>
            <a:ext cx="2646122" cy="160176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pic>
        <p:nvPicPr>
          <p:cNvPr id="9" name="Picture 2" descr="D:\Fullppt\PNG이미지\핸드폰2.png"/>
          <p:cNvPicPr>
            <a:picLocks noChangeAspect="1" noChangeArrowheads="1"/>
          </p:cNvPicPr>
          <p:nvPr userDrawn="1"/>
        </p:nvPicPr>
        <p:blipFill>
          <a:blip r:embed="rId4">
            <a:extLst>
              <a:ext uri="{28A0092B-C50C-407E-A947-70E740481C1C}">
                <a14:useLocalDpi xmlns:a14="http://schemas.microsoft.com/office/drawing/2010/main" xmlns="" val="0"/>
              </a:ext>
            </a:extLst>
          </a:blip>
          <a:srcRect/>
          <a:stretch>
            <a:fillRect/>
          </a:stretch>
        </p:blipFill>
        <p:spPr bwMode="auto">
          <a:xfrm>
            <a:off x="3661774" y="1334106"/>
            <a:ext cx="1728192" cy="2092806"/>
          </a:xfrm>
          <a:prstGeom prst="rect">
            <a:avLst/>
          </a:prstGeom>
          <a:noFill/>
          <a:extLst>
            <a:ext uri="{909E8E84-426E-40DD-AFC4-6F175D3DCCD1}">
              <a14:hiddenFill xmlns:a14="http://schemas.microsoft.com/office/drawing/2010/main" xmlns="">
                <a:solidFill>
                  <a:srgbClr val="FFFFFF"/>
                </a:solidFill>
              </a14:hiddenFill>
            </a:ext>
          </a:extLst>
        </p:spPr>
      </p:pic>
      <p:sp>
        <p:nvSpPr>
          <p:cNvPr id="12" name="Picture Placeholder 2"/>
          <p:cNvSpPr>
            <a:spLocks noGrp="1"/>
          </p:cNvSpPr>
          <p:nvPr>
            <p:ph type="pic" idx="15" hasCustomPrompt="1"/>
          </p:nvPr>
        </p:nvSpPr>
        <p:spPr>
          <a:xfrm>
            <a:off x="4085002" y="1428248"/>
            <a:ext cx="996682" cy="1539567"/>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6" name="Text Placeholder 9"/>
          <p:cNvSpPr>
            <a:spLocks noGrp="1"/>
          </p:cNvSpPr>
          <p:nvPr>
            <p:ph type="body" sz="quarter" idx="10" hasCustomPrompt="1"/>
          </p:nvPr>
        </p:nvSpPr>
        <p:spPr>
          <a:xfrm>
            <a:off x="395536" y="123478"/>
            <a:ext cx="6984776"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7" name="Text Placeholder 9"/>
          <p:cNvSpPr>
            <a:spLocks noGrp="1"/>
          </p:cNvSpPr>
          <p:nvPr>
            <p:ph type="body" sz="quarter" idx="11" hasCustomPrompt="1"/>
          </p:nvPr>
        </p:nvSpPr>
        <p:spPr>
          <a:xfrm>
            <a:off x="395536" y="699542"/>
            <a:ext cx="6984776"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18" name="Picture 2" descr="G:\002-KIMS BUSINESS\007-02-Googleslidesppt\02-GSppt-Contents-Kim\20170429\06-\item01.png"/>
          <p:cNvPicPr>
            <a:picLocks noChangeAspect="1" noChangeArrowheads="1"/>
          </p:cNvPicPr>
          <p:nvPr userDrawn="1"/>
        </p:nvPicPr>
        <p:blipFill>
          <a:blip r:embed="rId5" cstate="print">
            <a:extLst>
              <a:ext uri="{28A0092B-C50C-407E-A947-70E740481C1C}">
                <a14:useLocalDpi xmlns:a14="http://schemas.microsoft.com/office/drawing/2010/main" xmlns="" val="0"/>
              </a:ext>
            </a:extLst>
          </a:blip>
          <a:srcRect/>
          <a:stretch>
            <a:fillRect/>
          </a:stretch>
        </p:blipFill>
        <p:spPr bwMode="auto">
          <a:xfrm>
            <a:off x="7751565" y="123478"/>
            <a:ext cx="1279146" cy="1152128"/>
          </a:xfrm>
          <a:prstGeom prst="rect">
            <a:avLst/>
          </a:prstGeom>
          <a:noFill/>
          <a:extLst>
            <a:ext uri="{909E8E84-426E-40DD-AFC4-6F175D3DCCD1}">
              <a14:hiddenFill xmlns:a14="http://schemas.microsoft.com/office/drawing/2010/main" xmlns="">
                <a:solidFill>
                  <a:srgbClr val="FFFFFF"/>
                </a:solidFill>
              </a14:hiddenFill>
            </a:ext>
          </a:extLst>
        </p:spPr>
      </p:pic>
      <p:sp>
        <p:nvSpPr>
          <p:cNvPr id="19" name="Rectangle 18"/>
          <p:cNvSpPr/>
          <p:nvPr userDrawn="1"/>
        </p:nvSpPr>
        <p:spPr>
          <a:xfrm>
            <a:off x="0" y="171184"/>
            <a:ext cx="216024" cy="8000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235176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Images and Contents Layout">
    <p:spTree>
      <p:nvGrpSpPr>
        <p:cNvPr id="1" name=""/>
        <p:cNvGrpSpPr/>
        <p:nvPr/>
      </p:nvGrpSpPr>
      <p:grpSpPr>
        <a:xfrm>
          <a:off x="0" y="0"/>
          <a:ext cx="0" cy="0"/>
          <a:chOff x="0" y="0"/>
          <a:chExt cx="0" cy="0"/>
        </a:xfrm>
      </p:grpSpPr>
      <p:pic>
        <p:nvPicPr>
          <p:cNvPr id="5" name="Picture 2" descr="D:\Fullppt\PNG이미지\핸드폰2.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5872434" y="1419622"/>
            <a:ext cx="3092054" cy="3744416"/>
          </a:xfrm>
          <a:prstGeom prst="rect">
            <a:avLst/>
          </a:prstGeom>
          <a:noFill/>
          <a:extLst>
            <a:ext uri="{909E8E84-426E-40DD-AFC4-6F175D3DCCD1}">
              <a14:hiddenFill xmlns:a14="http://schemas.microsoft.com/office/drawing/2010/main" xmlns="">
                <a:solidFill>
                  <a:srgbClr val="FFFFFF"/>
                </a:solidFill>
              </a14:hiddenFill>
            </a:ext>
          </a:extLst>
        </p:spPr>
      </p:pic>
      <p:sp>
        <p:nvSpPr>
          <p:cNvPr id="6" name="Picture Placeholder 2"/>
          <p:cNvSpPr>
            <a:spLocks noGrp="1"/>
          </p:cNvSpPr>
          <p:nvPr>
            <p:ph type="pic" idx="1" hasCustomPrompt="1"/>
          </p:nvPr>
        </p:nvSpPr>
        <p:spPr>
          <a:xfrm>
            <a:off x="6634924" y="1553997"/>
            <a:ext cx="1783249" cy="275457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Text Placeholder 9"/>
          <p:cNvSpPr>
            <a:spLocks noGrp="1"/>
          </p:cNvSpPr>
          <p:nvPr>
            <p:ph type="body" sz="quarter" idx="10" hasCustomPrompt="1"/>
          </p:nvPr>
        </p:nvSpPr>
        <p:spPr>
          <a:xfrm>
            <a:off x="395536" y="123478"/>
            <a:ext cx="6984776"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8" name="Text Placeholder 9"/>
          <p:cNvSpPr>
            <a:spLocks noGrp="1"/>
          </p:cNvSpPr>
          <p:nvPr>
            <p:ph type="body" sz="quarter" idx="11" hasCustomPrompt="1"/>
          </p:nvPr>
        </p:nvSpPr>
        <p:spPr>
          <a:xfrm>
            <a:off x="395536" y="699542"/>
            <a:ext cx="6984776"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9" name="Picture 2" descr="G:\002-KIMS BUSINESS\007-02-Googleslidesppt\02-GSppt-Contents-Kim\20170429\06-\item01.png"/>
          <p:cNvPicPr>
            <a:picLocks noChangeAspect="1" noChangeArrowheads="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7751565" y="123478"/>
            <a:ext cx="1279146" cy="1152128"/>
          </a:xfrm>
          <a:prstGeom prst="rect">
            <a:avLst/>
          </a:prstGeom>
          <a:noFill/>
          <a:extLst>
            <a:ext uri="{909E8E84-426E-40DD-AFC4-6F175D3DCCD1}">
              <a14:hiddenFill xmlns:a14="http://schemas.microsoft.com/office/drawing/2010/main" xmlns="">
                <a:solidFill>
                  <a:srgbClr val="FFFFFF"/>
                </a:solidFill>
              </a14:hiddenFill>
            </a:ext>
          </a:extLst>
        </p:spPr>
      </p:pic>
      <p:sp>
        <p:nvSpPr>
          <p:cNvPr id="12" name="Rectangle 11"/>
          <p:cNvSpPr/>
          <p:nvPr userDrawn="1"/>
        </p:nvSpPr>
        <p:spPr>
          <a:xfrm>
            <a:off x="0" y="171184"/>
            <a:ext cx="216024" cy="8000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203418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Images and Contents Layout">
    <p:spTree>
      <p:nvGrpSpPr>
        <p:cNvPr id="1" name=""/>
        <p:cNvGrpSpPr/>
        <p:nvPr/>
      </p:nvGrpSpPr>
      <p:grpSpPr>
        <a:xfrm>
          <a:off x="0" y="0"/>
          <a:ext cx="0" cy="0"/>
          <a:chOff x="0" y="0"/>
          <a:chExt cx="0" cy="0"/>
        </a:xfrm>
      </p:grpSpPr>
      <p:pic>
        <p:nvPicPr>
          <p:cNvPr id="5" name="Picture 2" descr="D:\Fullppt\005-PNG이미지\모니터.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2771800" y="1212236"/>
            <a:ext cx="3312368" cy="294369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Picture Placeholder 2"/>
          <p:cNvSpPr>
            <a:spLocks noGrp="1"/>
          </p:cNvSpPr>
          <p:nvPr>
            <p:ph type="pic" idx="14" hasCustomPrompt="1"/>
          </p:nvPr>
        </p:nvSpPr>
        <p:spPr>
          <a:xfrm>
            <a:off x="2906464" y="1317956"/>
            <a:ext cx="3043041" cy="184202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xmlns="" val="21094709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6" Type="http://schemas.openxmlformats.org/officeDocument/2006/relationships/theme" Target="../theme/theme2.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736683050"/>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737555548"/>
      </p:ext>
    </p:extLst>
  </p:cSld>
  <p:clrMap bg1="lt1" tx1="dk1" bg2="lt2" tx2="dk2" accent1="accent1" accent2="accent2" accent3="accent3" accent4="accent4" accent5="accent5" accent6="accent6" hlink="hlink" folHlink="folHlink"/>
  <p:sldLayoutIdLst>
    <p:sldLayoutId id="2147483659" r:id="rId1"/>
    <p:sldLayoutId id="2147483652" r:id="rId2"/>
    <p:sldLayoutId id="2147483660" r:id="rId3"/>
    <p:sldLayoutId id="214748365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56" r:id="rId15"/>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754710703"/>
      </p:ext>
    </p:extLst>
  </p:cSld>
  <p:clrMap bg1="lt1" tx1="dk1" bg2="lt2" tx2="dk2" accent1="accent1" accent2="accent2" accent3="accent3" accent4="accent4" accent5="accent5" accent6="accent6" hlink="hlink" folHlink="folHlink"/>
  <p:sldLayoutIdLst>
    <p:sldLayoutId id="2147483654" r:id="rId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https://doi.org/10.1093/nutrit/nuw035" TargetMode="External"/><Relationship Id="rId2" Type="http://schemas.openxmlformats.org/officeDocument/2006/relationships/hyperlink" Target="https://www.cdc.gov/obesity/data/childhood.html" TargetMode="External"/><Relationship Id="rId1" Type="http://schemas.openxmlformats.org/officeDocument/2006/relationships/slideLayout" Target="../slideLayouts/slideLayout5.xml"/><Relationship Id="rId6" Type="http://schemas.openxmlformats.org/officeDocument/2006/relationships/hyperlink" Target="https://nursekey.com/functional-health-patterns-assessment-guidelines/" TargetMode="External"/><Relationship Id="rId5" Type="http://schemas.openxmlformats.org/officeDocument/2006/relationships/hyperlink" Target="https://www.nih.gov/news-events/news-releases/nih-offers-new-comprehensive-guide-healthy-sleep" TargetMode="External"/><Relationship Id="rId4" Type="http://schemas.openxmlformats.org/officeDocument/2006/relationships/hyperlink" Target="https://ssrn.com/abstract=3415861"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a:xfrm>
            <a:off x="3707904" y="2060294"/>
            <a:ext cx="5039544" cy="1863524"/>
          </a:xfrm>
          <a:prstGeom prst="rect">
            <a:avLst/>
          </a:prstGeom>
        </p:spPr>
        <p:txBody>
          <a:bodyPr/>
          <a:lstStyle/>
          <a:p>
            <a:pPr lvl="0"/>
            <a:r>
              <a:rPr lang="en-US" altLang="ko-KR" dirty="0" smtClean="0">
                <a:ea typeface="맑은 고딕" pitchFamily="50" charset="-127"/>
              </a:rPr>
              <a:t>Community Assessment &amp; Analysis Presentation</a:t>
            </a:r>
            <a:endParaRPr lang="en-US" altLang="ko-KR" dirty="0"/>
          </a:p>
        </p:txBody>
      </p:sp>
      <p:sp>
        <p:nvSpPr>
          <p:cNvPr id="4" name="Text Placeholder 3"/>
          <p:cNvSpPr>
            <a:spLocks noGrp="1"/>
          </p:cNvSpPr>
          <p:nvPr>
            <p:ph type="body" sz="quarter" idx="13"/>
          </p:nvPr>
        </p:nvSpPr>
        <p:spPr>
          <a:prstGeom prst="rect">
            <a:avLst/>
          </a:prstGeom>
        </p:spPr>
        <p:txBody>
          <a:bodyPr/>
          <a:lstStyle/>
          <a:p>
            <a:pPr fontAlgn="auto">
              <a:spcBef>
                <a:spcPts val="0"/>
              </a:spcBef>
              <a:spcAft>
                <a:spcPts val="0"/>
              </a:spcAft>
              <a:defRPr/>
            </a:pPr>
            <a:r>
              <a:rPr lang="en-US" altLang="ko-KR" b="1" dirty="0" smtClean="0"/>
              <a:t>[NAME]		[INSTITUTION]	     [DATE]</a:t>
            </a:r>
            <a:endParaRPr lang="en-US" altLang="ko-KR" b="1" dirty="0"/>
          </a:p>
        </p:txBody>
      </p:sp>
    </p:spTree>
    <p:extLst>
      <p:ext uri="{BB962C8B-B14F-4D97-AF65-F5344CB8AC3E}">
        <p14:creationId xmlns:p14="http://schemas.microsoft.com/office/powerpoint/2010/main" xmlns="" val="2971841378"/>
      </p:ext>
    </p:extLst>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US" sz="3200" dirty="0" smtClean="0"/>
              <a:t>Interview with Yolanda Yates (DNP)</a:t>
            </a:r>
            <a:endParaRPr lang="en-GB" sz="3200" dirty="0"/>
          </a:p>
        </p:txBody>
      </p:sp>
      <p:sp>
        <p:nvSpPr>
          <p:cNvPr id="3" name="Text Placeholder 2"/>
          <p:cNvSpPr>
            <a:spLocks noGrp="1"/>
          </p:cNvSpPr>
          <p:nvPr>
            <p:ph type="body" sz="quarter" idx="11"/>
          </p:nvPr>
        </p:nvSpPr>
        <p:spPr>
          <a:xfrm>
            <a:off x="1403648" y="1131589"/>
            <a:ext cx="7128793" cy="3463559"/>
          </a:xfrm>
        </p:spPr>
        <p:txBody>
          <a:bodyPr/>
          <a:lstStyle/>
          <a:p>
            <a:pPr>
              <a:lnSpc>
                <a:spcPct val="350000"/>
              </a:lnSpc>
              <a:buFont typeface="Arial" pitchFamily="34" charset="0"/>
              <a:buChar char="•"/>
            </a:pPr>
            <a:r>
              <a:rPr lang="en-US" sz="1800" dirty="0" smtClean="0"/>
              <a:t>Cognitive/ Perceptual</a:t>
            </a:r>
          </a:p>
          <a:p>
            <a:pPr>
              <a:lnSpc>
                <a:spcPct val="350000"/>
              </a:lnSpc>
              <a:buFont typeface="Arial" pitchFamily="34" charset="0"/>
              <a:buChar char="•"/>
            </a:pPr>
            <a:r>
              <a:rPr lang="en-US" sz="1800" dirty="0" smtClean="0"/>
              <a:t>Self-perception/ self-concept</a:t>
            </a:r>
          </a:p>
          <a:p>
            <a:pPr>
              <a:lnSpc>
                <a:spcPct val="350000"/>
              </a:lnSpc>
              <a:buFont typeface="Arial" pitchFamily="34" charset="0"/>
              <a:buChar char="•"/>
            </a:pPr>
            <a:r>
              <a:rPr lang="en-US" sz="1800" dirty="0" smtClean="0"/>
              <a:t>Roles and relationships</a:t>
            </a:r>
            <a:endParaRPr lang="en-GB" sz="1800" dirty="0"/>
          </a:p>
        </p:txBody>
      </p:sp>
    </p:spTree>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US" sz="3200" dirty="0" smtClean="0"/>
              <a:t>Interview with Yolanda Yates (DNP)</a:t>
            </a:r>
            <a:endParaRPr lang="en-GB" sz="3200" dirty="0"/>
          </a:p>
        </p:txBody>
      </p:sp>
      <p:sp>
        <p:nvSpPr>
          <p:cNvPr id="3" name="Text Placeholder 2"/>
          <p:cNvSpPr>
            <a:spLocks noGrp="1"/>
          </p:cNvSpPr>
          <p:nvPr>
            <p:ph type="body" sz="quarter" idx="11"/>
          </p:nvPr>
        </p:nvSpPr>
        <p:spPr>
          <a:xfrm>
            <a:off x="1403648" y="1131590"/>
            <a:ext cx="7128793" cy="3405686"/>
          </a:xfrm>
        </p:spPr>
        <p:txBody>
          <a:bodyPr/>
          <a:lstStyle/>
          <a:p>
            <a:pPr>
              <a:lnSpc>
                <a:spcPct val="350000"/>
              </a:lnSpc>
              <a:buFont typeface="Arial" pitchFamily="34" charset="0"/>
              <a:buChar char="•"/>
            </a:pPr>
            <a:r>
              <a:rPr lang="en-US" sz="1800" dirty="0" smtClean="0"/>
              <a:t>Sexuality/ reproductive</a:t>
            </a:r>
          </a:p>
          <a:p>
            <a:pPr>
              <a:lnSpc>
                <a:spcPct val="350000"/>
              </a:lnSpc>
              <a:buFont typeface="Arial" pitchFamily="34" charset="0"/>
              <a:buChar char="•"/>
            </a:pPr>
            <a:r>
              <a:rPr lang="en-US" sz="1800" dirty="0" smtClean="0"/>
              <a:t>Coping/ stress</a:t>
            </a:r>
          </a:p>
          <a:p>
            <a:pPr>
              <a:lnSpc>
                <a:spcPct val="350000"/>
              </a:lnSpc>
              <a:buFont typeface="Arial" pitchFamily="34" charset="0"/>
              <a:buChar char="•"/>
            </a:pPr>
            <a:r>
              <a:rPr lang="en-US" sz="1800" dirty="0" smtClean="0"/>
              <a:t>Overall verdict</a:t>
            </a:r>
            <a:endParaRPr lang="en-GB" sz="1800" dirty="0"/>
          </a:p>
        </p:txBody>
      </p:sp>
    </p:spTree>
  </p:cSld>
  <p:clrMapOvr>
    <a:masterClrMapping/>
  </p:clrMapOvr>
  <p:transition>
    <p:blinds/>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US" dirty="0" smtClean="0"/>
              <a:t>Adolescent Obesity</a:t>
            </a:r>
            <a:endParaRPr lang="en-GB" dirty="0"/>
          </a:p>
        </p:txBody>
      </p:sp>
      <p:sp>
        <p:nvSpPr>
          <p:cNvPr id="3" name="Text Placeholder 2"/>
          <p:cNvSpPr>
            <a:spLocks noGrp="1"/>
          </p:cNvSpPr>
          <p:nvPr>
            <p:ph type="body" sz="quarter" idx="11"/>
          </p:nvPr>
        </p:nvSpPr>
        <p:spPr>
          <a:xfrm>
            <a:off x="1403648" y="1131590"/>
            <a:ext cx="7128793" cy="3440410"/>
          </a:xfrm>
        </p:spPr>
        <p:txBody>
          <a:bodyPr/>
          <a:lstStyle/>
          <a:p>
            <a:pPr>
              <a:lnSpc>
                <a:spcPct val="250000"/>
              </a:lnSpc>
              <a:buFont typeface="Arial" pitchFamily="34" charset="0"/>
              <a:buChar char="•"/>
            </a:pPr>
            <a:r>
              <a:rPr lang="en-US" sz="1800" dirty="0" smtClean="0"/>
              <a:t>Adolescent obesity/ overweight</a:t>
            </a:r>
          </a:p>
          <a:p>
            <a:pPr>
              <a:lnSpc>
                <a:spcPct val="250000"/>
              </a:lnSpc>
              <a:buFont typeface="Arial" pitchFamily="34" charset="0"/>
              <a:buChar char="•"/>
            </a:pPr>
            <a:r>
              <a:rPr lang="en-US" sz="1800" dirty="0" smtClean="0"/>
              <a:t>Public health cost</a:t>
            </a:r>
          </a:p>
          <a:p>
            <a:pPr>
              <a:lnSpc>
                <a:spcPct val="250000"/>
              </a:lnSpc>
              <a:buFont typeface="Arial" pitchFamily="34" charset="0"/>
              <a:buChar char="•"/>
            </a:pPr>
            <a:r>
              <a:rPr lang="en-US" sz="1800" dirty="0" smtClean="0"/>
              <a:t>Morbidity </a:t>
            </a:r>
          </a:p>
          <a:p>
            <a:pPr>
              <a:lnSpc>
                <a:spcPct val="250000"/>
              </a:lnSpc>
              <a:buFont typeface="Arial" pitchFamily="34" charset="0"/>
              <a:buChar char="•"/>
            </a:pPr>
            <a:r>
              <a:rPr lang="en-US" sz="1800" dirty="0" smtClean="0"/>
              <a:t>Ethnic disparity</a:t>
            </a:r>
            <a:endParaRPr lang="en-GB" sz="1800" dirty="0"/>
          </a:p>
        </p:txBody>
      </p:sp>
    </p:spTree>
  </p:cSld>
  <p:clrMapOvr>
    <a:masterClrMapping/>
  </p:clrMapOvr>
  <p:transition>
    <p:randomBa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US" dirty="0" smtClean="0"/>
              <a:t>Adolescent Obesity (cont’)</a:t>
            </a:r>
            <a:endParaRPr lang="en-GB" dirty="0"/>
          </a:p>
        </p:txBody>
      </p:sp>
      <p:sp>
        <p:nvSpPr>
          <p:cNvPr id="3" name="Text Placeholder 2"/>
          <p:cNvSpPr>
            <a:spLocks noGrp="1"/>
          </p:cNvSpPr>
          <p:nvPr>
            <p:ph type="body" sz="quarter" idx="11"/>
          </p:nvPr>
        </p:nvSpPr>
        <p:spPr>
          <a:xfrm>
            <a:off x="1403648" y="1131589"/>
            <a:ext cx="7128793" cy="3451985"/>
          </a:xfrm>
        </p:spPr>
        <p:txBody>
          <a:bodyPr/>
          <a:lstStyle/>
          <a:p>
            <a:pPr>
              <a:lnSpc>
                <a:spcPct val="250000"/>
              </a:lnSpc>
              <a:buFont typeface="Arial" pitchFamily="34" charset="0"/>
              <a:buChar char="•"/>
            </a:pPr>
            <a:r>
              <a:rPr lang="en-US" sz="1800" dirty="0" smtClean="0"/>
              <a:t>Income </a:t>
            </a:r>
          </a:p>
          <a:p>
            <a:pPr>
              <a:lnSpc>
                <a:spcPct val="250000"/>
              </a:lnSpc>
              <a:buFont typeface="Arial" pitchFamily="34" charset="0"/>
              <a:buChar char="•"/>
            </a:pPr>
            <a:r>
              <a:rPr lang="en-US" sz="1800" dirty="0" smtClean="0"/>
              <a:t>Access</a:t>
            </a:r>
          </a:p>
          <a:p>
            <a:pPr>
              <a:lnSpc>
                <a:spcPct val="250000"/>
              </a:lnSpc>
              <a:buFont typeface="Arial" pitchFamily="34" charset="0"/>
              <a:buChar char="•"/>
            </a:pPr>
            <a:r>
              <a:rPr lang="en-US" sz="1800" dirty="0" smtClean="0"/>
              <a:t>Security </a:t>
            </a:r>
          </a:p>
          <a:p>
            <a:pPr>
              <a:lnSpc>
                <a:spcPct val="250000"/>
              </a:lnSpc>
              <a:buFont typeface="Arial" pitchFamily="34" charset="0"/>
              <a:buChar char="•"/>
            </a:pPr>
            <a:r>
              <a:rPr lang="en-US" sz="1800" dirty="0" smtClean="0"/>
              <a:t>Low education levels</a:t>
            </a:r>
            <a:endParaRPr lang="en-GB" sz="1800" dirty="0"/>
          </a:p>
        </p:txBody>
      </p:sp>
    </p:spTree>
  </p:cSld>
  <p:clrMapOvr>
    <a:masterClrMapping/>
  </p:clrMapOvr>
  <p:transition>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US" dirty="0" smtClean="0"/>
              <a:t>Adolescent Obesity (cont’)</a:t>
            </a:r>
            <a:endParaRPr lang="en-GB" dirty="0"/>
          </a:p>
        </p:txBody>
      </p:sp>
      <p:sp>
        <p:nvSpPr>
          <p:cNvPr id="3" name="Text Placeholder 2"/>
          <p:cNvSpPr>
            <a:spLocks noGrp="1"/>
          </p:cNvSpPr>
          <p:nvPr>
            <p:ph type="body" sz="quarter" idx="11"/>
          </p:nvPr>
        </p:nvSpPr>
        <p:spPr>
          <a:xfrm>
            <a:off x="1403648" y="1131589"/>
            <a:ext cx="7128793" cy="3428835"/>
          </a:xfrm>
        </p:spPr>
        <p:txBody>
          <a:bodyPr/>
          <a:lstStyle/>
          <a:p>
            <a:pPr>
              <a:lnSpc>
                <a:spcPct val="250000"/>
              </a:lnSpc>
              <a:buFont typeface="Arial" pitchFamily="34" charset="0"/>
              <a:buChar char="•"/>
            </a:pPr>
            <a:r>
              <a:rPr lang="en-US" sz="1800" dirty="0" smtClean="0"/>
              <a:t>Opportunity for health promotion</a:t>
            </a:r>
          </a:p>
          <a:p>
            <a:pPr>
              <a:lnSpc>
                <a:spcPct val="250000"/>
              </a:lnSpc>
              <a:buFont typeface="Arial" pitchFamily="34" charset="0"/>
              <a:buChar char="•"/>
            </a:pPr>
            <a:r>
              <a:rPr lang="en-US" sz="1800" dirty="0" smtClean="0"/>
              <a:t>Secondary prevention</a:t>
            </a:r>
          </a:p>
          <a:p>
            <a:pPr>
              <a:lnSpc>
                <a:spcPct val="250000"/>
              </a:lnSpc>
              <a:buFont typeface="Arial" pitchFamily="34" charset="0"/>
              <a:buChar char="•"/>
            </a:pPr>
            <a:r>
              <a:rPr lang="en-US" sz="1800" dirty="0" smtClean="0"/>
              <a:t>Primary prevention</a:t>
            </a:r>
          </a:p>
          <a:p>
            <a:pPr>
              <a:lnSpc>
                <a:spcPct val="250000"/>
              </a:lnSpc>
              <a:buFont typeface="Arial" pitchFamily="34" charset="0"/>
              <a:buChar char="•"/>
            </a:pPr>
            <a:r>
              <a:rPr lang="en-US" sz="1800" dirty="0" smtClean="0"/>
              <a:t>Community awareness</a:t>
            </a:r>
            <a:endParaRPr lang="en-GB" sz="1800"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US" sz="2400" dirty="0" smtClean="0"/>
              <a:t>Impressions on General Health of Community</a:t>
            </a:r>
            <a:endParaRPr lang="en-GB" sz="2400" dirty="0"/>
          </a:p>
        </p:txBody>
      </p:sp>
      <p:sp>
        <p:nvSpPr>
          <p:cNvPr id="3" name="Text Placeholder 2"/>
          <p:cNvSpPr>
            <a:spLocks noGrp="1"/>
          </p:cNvSpPr>
          <p:nvPr>
            <p:ph type="body" sz="quarter" idx="11"/>
          </p:nvPr>
        </p:nvSpPr>
        <p:spPr>
          <a:xfrm>
            <a:off x="1403648" y="1131589"/>
            <a:ext cx="7128793" cy="3451985"/>
          </a:xfrm>
        </p:spPr>
        <p:txBody>
          <a:bodyPr/>
          <a:lstStyle/>
          <a:p>
            <a:pPr>
              <a:lnSpc>
                <a:spcPct val="250000"/>
              </a:lnSpc>
              <a:buFont typeface="Arial" pitchFamily="34" charset="0"/>
              <a:buChar char="•"/>
            </a:pPr>
            <a:r>
              <a:rPr lang="en-US" sz="1800" dirty="0" smtClean="0"/>
              <a:t>Unsatisfactory verdict</a:t>
            </a:r>
          </a:p>
          <a:p>
            <a:pPr>
              <a:lnSpc>
                <a:spcPct val="250000"/>
              </a:lnSpc>
              <a:buFont typeface="Arial" pitchFamily="34" charset="0"/>
              <a:buChar char="•"/>
            </a:pPr>
            <a:r>
              <a:rPr lang="en-US" sz="1800" dirty="0" smtClean="0"/>
              <a:t>Need for socioeconomic empowerment</a:t>
            </a:r>
          </a:p>
          <a:p>
            <a:pPr>
              <a:lnSpc>
                <a:spcPct val="250000"/>
              </a:lnSpc>
              <a:buFont typeface="Arial" pitchFamily="34" charset="0"/>
              <a:buChar char="•"/>
            </a:pPr>
            <a:r>
              <a:rPr lang="en-US" sz="1800" dirty="0" smtClean="0"/>
              <a:t>Need for reproductive health education</a:t>
            </a:r>
          </a:p>
          <a:p>
            <a:pPr>
              <a:lnSpc>
                <a:spcPct val="250000"/>
              </a:lnSpc>
              <a:buFont typeface="Arial" pitchFamily="34" charset="0"/>
              <a:buChar char="•"/>
            </a:pPr>
            <a:r>
              <a:rPr lang="en-US" sz="1800" dirty="0" smtClean="0"/>
              <a:t>Need for mental health services</a:t>
            </a:r>
          </a:p>
          <a:p>
            <a:pPr>
              <a:lnSpc>
                <a:spcPct val="250000"/>
              </a:lnSpc>
              <a:buFont typeface="Arial" pitchFamily="34" charset="0"/>
              <a:buChar char="•"/>
            </a:pPr>
            <a:endParaRPr lang="en-GB" sz="1800" dirty="0"/>
          </a:p>
        </p:txBody>
      </p:sp>
    </p:spTree>
  </p:cSld>
  <p:clrMapOvr>
    <a:masterClrMapping/>
  </p:clrMapOvr>
  <p:transition>
    <p:strips dir="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US" dirty="0" smtClean="0"/>
              <a:t>Conclusion </a:t>
            </a:r>
            <a:endParaRPr lang="en-GB" dirty="0"/>
          </a:p>
        </p:txBody>
      </p:sp>
      <p:sp>
        <p:nvSpPr>
          <p:cNvPr id="3" name="Text Placeholder 2"/>
          <p:cNvSpPr>
            <a:spLocks noGrp="1"/>
          </p:cNvSpPr>
          <p:nvPr>
            <p:ph type="body" sz="quarter" idx="11"/>
          </p:nvPr>
        </p:nvSpPr>
        <p:spPr>
          <a:xfrm>
            <a:off x="1403648" y="1131589"/>
            <a:ext cx="7128793" cy="3535003"/>
          </a:xfrm>
        </p:spPr>
        <p:txBody>
          <a:bodyPr/>
          <a:lstStyle/>
          <a:p>
            <a:pPr>
              <a:lnSpc>
                <a:spcPct val="250000"/>
              </a:lnSpc>
              <a:buFont typeface="Arial" pitchFamily="34" charset="0"/>
              <a:buChar char="•"/>
            </a:pPr>
            <a:r>
              <a:rPr lang="en-US" sz="1800" dirty="0" smtClean="0"/>
              <a:t>Functional health patterns model</a:t>
            </a:r>
          </a:p>
          <a:p>
            <a:pPr>
              <a:lnSpc>
                <a:spcPct val="250000"/>
              </a:lnSpc>
              <a:buFont typeface="Arial" pitchFamily="34" charset="0"/>
              <a:buChar char="•"/>
            </a:pPr>
            <a:r>
              <a:rPr lang="en-US" sz="1800" dirty="0" smtClean="0"/>
              <a:t>Community health</a:t>
            </a:r>
          </a:p>
          <a:p>
            <a:pPr>
              <a:lnSpc>
                <a:spcPct val="250000"/>
              </a:lnSpc>
              <a:buFont typeface="Arial" pitchFamily="34" charset="0"/>
              <a:buChar char="•"/>
            </a:pPr>
            <a:r>
              <a:rPr lang="en-US" sz="1800" dirty="0" smtClean="0"/>
              <a:t>Nursing diagnosis</a:t>
            </a:r>
          </a:p>
          <a:p>
            <a:pPr>
              <a:lnSpc>
                <a:spcPct val="250000"/>
              </a:lnSpc>
              <a:buFont typeface="Arial" pitchFamily="34" charset="0"/>
              <a:buChar char="•"/>
            </a:pPr>
            <a:r>
              <a:rPr lang="en-US" sz="1800" dirty="0" smtClean="0"/>
              <a:t>Health promotion</a:t>
            </a:r>
            <a:endParaRPr lang="en-GB" sz="1800" dirty="0"/>
          </a:p>
        </p:txBody>
      </p:sp>
    </p:spTree>
  </p:cSld>
  <p:clrMapOvr>
    <a:masterClrMapping/>
  </p:clrMapOvr>
  <p:transition>
    <p:newsfla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03648" y="451415"/>
            <a:ext cx="7128793" cy="266215"/>
          </a:xfrm>
        </p:spPr>
        <p:txBody>
          <a:bodyPr/>
          <a:lstStyle/>
          <a:p>
            <a:pPr algn="ctr"/>
            <a:r>
              <a:rPr lang="en-US" sz="2800" dirty="0" smtClean="0"/>
              <a:t>References </a:t>
            </a:r>
            <a:endParaRPr lang="en-GB" sz="2800" dirty="0"/>
          </a:p>
        </p:txBody>
      </p:sp>
      <p:sp>
        <p:nvSpPr>
          <p:cNvPr id="3" name="Text Placeholder 2"/>
          <p:cNvSpPr>
            <a:spLocks noGrp="1"/>
          </p:cNvSpPr>
          <p:nvPr>
            <p:ph type="body" sz="quarter" idx="11"/>
          </p:nvPr>
        </p:nvSpPr>
        <p:spPr>
          <a:xfrm>
            <a:off x="1403648" y="775504"/>
            <a:ext cx="7128793" cy="3870067"/>
          </a:xfrm>
        </p:spPr>
        <p:txBody>
          <a:bodyPr/>
          <a:lstStyle/>
          <a:p>
            <a:pPr>
              <a:lnSpc>
                <a:spcPct val="150000"/>
              </a:lnSpc>
              <a:buFont typeface="Arial" pitchFamily="34" charset="0"/>
              <a:buChar char="•"/>
            </a:pPr>
            <a:r>
              <a:rPr lang="en-GB" dirty="0" smtClean="0"/>
              <a:t>Centers for Disease Control and Prevention [CDC] (June 24, 2019). </a:t>
            </a:r>
            <a:r>
              <a:rPr lang="en-GB" i="1" dirty="0" smtClean="0"/>
              <a:t>Childhood obesity facts</a:t>
            </a:r>
            <a:r>
              <a:rPr lang="en-GB" dirty="0" smtClean="0"/>
              <a:t>. </a:t>
            </a:r>
            <a:r>
              <a:rPr lang="en-GB" u="sng" dirty="0" smtClean="0">
                <a:hlinkClick r:id="rId2"/>
              </a:rPr>
              <a:t>https://www.cdc.gov/obesity/data/childhood.html</a:t>
            </a:r>
            <a:r>
              <a:rPr lang="en-GB" dirty="0" smtClean="0"/>
              <a:t> </a:t>
            </a:r>
          </a:p>
          <a:p>
            <a:pPr>
              <a:lnSpc>
                <a:spcPct val="150000"/>
              </a:lnSpc>
              <a:buFont typeface="Arial" pitchFamily="34" charset="0"/>
              <a:buChar char="•"/>
            </a:pPr>
            <a:r>
              <a:rPr lang="en-GB" dirty="0" smtClean="0"/>
              <a:t>Jelalian, E., &amp; Evans, E.W. (2017). Behavioral intervention in the treatment of obesity in children and adolescents: Implications for Mexico. </a:t>
            </a:r>
            <a:r>
              <a:rPr lang="en-GB" i="1" dirty="0" smtClean="0"/>
              <a:t>Nutrition Reviews, 75</a:t>
            </a:r>
            <a:r>
              <a:rPr lang="en-GB" dirty="0" smtClean="0"/>
              <a:t>(S1), 79-84. </a:t>
            </a:r>
            <a:r>
              <a:rPr lang="en-GB" u="sng" dirty="0" smtClean="0">
                <a:hlinkClick r:id="rId3"/>
              </a:rPr>
              <a:t>https://doi.org/10.1093/nutrit/nuw035</a:t>
            </a:r>
            <a:endParaRPr lang="en-GB" dirty="0" smtClean="0"/>
          </a:p>
          <a:p>
            <a:pPr>
              <a:lnSpc>
                <a:spcPct val="150000"/>
              </a:lnSpc>
              <a:buFont typeface="Arial" pitchFamily="34" charset="0"/>
              <a:buChar char="•"/>
            </a:pPr>
            <a:r>
              <a:rPr lang="en-GB" dirty="0" smtClean="0"/>
              <a:t>Karaca, T. (2016). Functional health patterns model – A case study. </a:t>
            </a:r>
            <a:r>
              <a:rPr lang="en-GB" i="1" dirty="0" smtClean="0"/>
              <a:t>Case Studies Journal, 5</a:t>
            </a:r>
            <a:r>
              <a:rPr lang="en-GB" dirty="0" smtClean="0"/>
              <a:t>(7), 14-22. </a:t>
            </a:r>
            <a:r>
              <a:rPr lang="en-GB" u="sng" dirty="0" smtClean="0">
                <a:hlinkClick r:id="rId4"/>
              </a:rPr>
              <a:t>https://ssrn.com/abstract=3415861</a:t>
            </a:r>
            <a:endParaRPr lang="en-GB" dirty="0" smtClean="0"/>
          </a:p>
          <a:p>
            <a:pPr>
              <a:lnSpc>
                <a:spcPct val="150000"/>
              </a:lnSpc>
              <a:buFont typeface="Arial" pitchFamily="34" charset="0"/>
              <a:buChar char="•"/>
            </a:pPr>
            <a:r>
              <a:rPr lang="en-GB" dirty="0" smtClean="0"/>
              <a:t>National Institutes of Health [NIH] (March 23, 2003). </a:t>
            </a:r>
            <a:r>
              <a:rPr lang="en-GB" i="1" dirty="0" smtClean="0"/>
              <a:t>NIH offers new comprehensive guide to healthy sleep</a:t>
            </a:r>
            <a:r>
              <a:rPr lang="en-GB" dirty="0" smtClean="0"/>
              <a:t>. </a:t>
            </a:r>
            <a:r>
              <a:rPr lang="en-GB" u="sng" dirty="0" smtClean="0">
                <a:hlinkClick r:id="rId5"/>
              </a:rPr>
              <a:t>https://www.nih.gov/news-events/news-releases/nih-offers-new-comprehensive-guide-healthy-sleep</a:t>
            </a:r>
            <a:r>
              <a:rPr lang="en-GB" dirty="0" smtClean="0"/>
              <a:t> </a:t>
            </a:r>
          </a:p>
          <a:p>
            <a:pPr>
              <a:lnSpc>
                <a:spcPct val="150000"/>
              </a:lnSpc>
              <a:buFont typeface="Arial" pitchFamily="34" charset="0"/>
              <a:buChar char="•"/>
            </a:pPr>
            <a:r>
              <a:rPr lang="en-GB" dirty="0" smtClean="0"/>
              <a:t>Nurse Key (n.d.). </a:t>
            </a:r>
            <a:r>
              <a:rPr lang="en-GB" i="1" dirty="0" smtClean="0"/>
              <a:t>Functional health patterns assessment guidelines</a:t>
            </a:r>
            <a:r>
              <a:rPr lang="en-GB" dirty="0" smtClean="0"/>
              <a:t>. </a:t>
            </a:r>
            <a:r>
              <a:rPr lang="en-GB" u="sng" dirty="0" smtClean="0">
                <a:hlinkClick r:id="rId6"/>
              </a:rPr>
              <a:t>https://nursekey.com/functional-health-patterns-assessment-guidelines/</a:t>
            </a:r>
            <a:endParaRPr lang="en-GB" dirty="0"/>
          </a:p>
        </p:txBody>
      </p:sp>
    </p:spTree>
  </p:cSld>
  <p:clrMapOvr>
    <a:masterClrMapping/>
  </p:clrMapOvr>
  <p:transition>
    <p:whee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ltLang="ko-KR" dirty="0"/>
              <a:t>Thank </a:t>
            </a:r>
            <a:r>
              <a:rPr lang="en-US" altLang="ko-KR" dirty="0" smtClean="0"/>
              <a:t>you!</a:t>
            </a:r>
            <a:endParaRPr lang="ko-KR" altLang="en-US" dirty="0"/>
          </a:p>
        </p:txBody>
      </p:sp>
    </p:spTree>
    <p:extLst>
      <p:ext uri="{BB962C8B-B14F-4D97-AF65-F5344CB8AC3E}">
        <p14:creationId xmlns:p14="http://schemas.microsoft.com/office/powerpoint/2010/main" xmlns="" val="3178984875"/>
      </p:ext>
    </p:extLst>
  </p:cSld>
  <p:clrMapOvr>
    <a:masterClrMapping/>
  </p:clrMapOvr>
  <p:transition>
    <p:wheel spokes="8"/>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112"/>
        <p:cNvGrpSpPr/>
        <p:nvPr/>
      </p:nvGrpSpPr>
      <p:grpSpPr>
        <a:xfrm>
          <a:off x="0" y="0"/>
          <a:ext cx="0" cy="0"/>
          <a:chOff x="0" y="0"/>
          <a:chExt cx="0" cy="0"/>
        </a:xfrm>
      </p:grpSpPr>
      <p:sp>
        <p:nvSpPr>
          <p:cNvPr id="4113" name="Google Shape;4113;p1"/>
          <p:cNvSpPr txBox="1">
            <a:spLocks noGrp="1"/>
          </p:cNvSpPr>
          <p:nvPr>
            <p:ph type="body" idx="10"/>
          </p:nvPr>
        </p:nvSpPr>
        <p:spPr>
          <a:xfrm>
            <a:off x="1403648" y="555526"/>
            <a:ext cx="7128900" cy="576000"/>
          </a:xfrm>
          <a:prstGeom prst="rect">
            <a:avLst/>
          </a:prstGeom>
          <a:noFill/>
          <a:ln>
            <a:noFill/>
          </a:ln>
        </p:spPr>
        <p:txBody>
          <a:bodyPr spcFirstLastPara="1" wrap="square" lIns="91425" tIns="45700" rIns="91425" bIns="45700" anchor="ctr" anchorCtr="0">
            <a:noAutofit/>
          </a:bodyPr>
          <a:lstStyle/>
          <a:p>
            <a:pPr marL="0" lvl="0" indent="0" algn="ctr" rtl="0">
              <a:spcBef>
                <a:spcPts val="720"/>
              </a:spcBef>
              <a:spcAft>
                <a:spcPts val="0"/>
              </a:spcAft>
              <a:buNone/>
            </a:pPr>
            <a:r>
              <a:rPr lang="en-US" dirty="0" smtClean="0"/>
              <a:t>Introduction </a:t>
            </a:r>
            <a:endParaRPr dirty="0"/>
          </a:p>
        </p:txBody>
      </p:sp>
      <p:sp>
        <p:nvSpPr>
          <p:cNvPr id="4114" name="Google Shape;4114;p1"/>
          <p:cNvSpPr txBox="1">
            <a:spLocks noGrp="1"/>
          </p:cNvSpPr>
          <p:nvPr>
            <p:ph type="body" idx="11"/>
          </p:nvPr>
        </p:nvSpPr>
        <p:spPr>
          <a:xfrm>
            <a:off x="1403650" y="1131708"/>
            <a:ext cx="7128900" cy="3403500"/>
          </a:xfrm>
          <a:prstGeom prst="rect">
            <a:avLst/>
          </a:prstGeom>
          <a:noFill/>
          <a:ln>
            <a:noFill/>
          </a:ln>
        </p:spPr>
        <p:txBody>
          <a:bodyPr spcFirstLastPara="1" wrap="square" lIns="91425" tIns="45700" rIns="91425" bIns="45700" anchor="ctr" anchorCtr="0">
            <a:noAutofit/>
          </a:bodyPr>
          <a:lstStyle/>
          <a:p>
            <a:pPr marL="0" lvl="0" indent="0" algn="l" rtl="0">
              <a:lnSpc>
                <a:spcPct val="250000"/>
              </a:lnSpc>
              <a:spcBef>
                <a:spcPts val="280"/>
              </a:spcBef>
              <a:spcAft>
                <a:spcPts val="0"/>
              </a:spcAft>
              <a:buFont typeface="Arial" pitchFamily="34" charset="0"/>
              <a:buChar char="•"/>
            </a:pPr>
            <a:r>
              <a:rPr lang="en-US" sz="1800" dirty="0" smtClean="0"/>
              <a:t>Community assessment</a:t>
            </a:r>
          </a:p>
          <a:p>
            <a:pPr marL="0" lvl="0" indent="0" algn="l" rtl="0">
              <a:lnSpc>
                <a:spcPct val="250000"/>
              </a:lnSpc>
              <a:spcBef>
                <a:spcPts val="280"/>
              </a:spcBef>
              <a:spcAft>
                <a:spcPts val="0"/>
              </a:spcAft>
              <a:buFont typeface="Arial" pitchFamily="34" charset="0"/>
              <a:buChar char="•"/>
            </a:pPr>
            <a:r>
              <a:rPr lang="en-US" sz="1800" dirty="0" smtClean="0"/>
              <a:t>Identification of the general problem</a:t>
            </a:r>
          </a:p>
          <a:p>
            <a:pPr marL="0" lvl="0" indent="0" algn="l" rtl="0">
              <a:lnSpc>
                <a:spcPct val="250000"/>
              </a:lnSpc>
              <a:spcBef>
                <a:spcPts val="280"/>
              </a:spcBef>
              <a:spcAft>
                <a:spcPts val="0"/>
              </a:spcAft>
              <a:buFont typeface="Arial" pitchFamily="34" charset="0"/>
              <a:buChar char="•"/>
            </a:pPr>
            <a:r>
              <a:rPr lang="en-US" sz="1800" dirty="0" smtClean="0"/>
              <a:t>Identification of the specific problems</a:t>
            </a:r>
          </a:p>
          <a:p>
            <a:pPr marL="0" lvl="0" indent="0" algn="l" rtl="0">
              <a:lnSpc>
                <a:spcPct val="250000"/>
              </a:lnSpc>
              <a:spcBef>
                <a:spcPts val="280"/>
              </a:spcBef>
              <a:spcAft>
                <a:spcPts val="0"/>
              </a:spcAft>
              <a:buFont typeface="Arial" pitchFamily="34" charset="0"/>
              <a:buChar char="•"/>
            </a:pPr>
            <a:r>
              <a:rPr lang="en-US" sz="1800" dirty="0" smtClean="0"/>
              <a:t>Plan for action</a:t>
            </a:r>
            <a:endParaRPr sz="1800" dirty="0"/>
          </a:p>
        </p:txBody>
      </p:sp>
    </p:spTree>
  </p:cSld>
  <p:clrMapOvr>
    <a:masterClrMapping/>
  </p:clrMapOvr>
  <p:transition>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US" dirty="0" smtClean="0"/>
              <a:t>The Community</a:t>
            </a:r>
            <a:endParaRPr lang="en-GB" dirty="0"/>
          </a:p>
        </p:txBody>
      </p:sp>
      <p:sp>
        <p:nvSpPr>
          <p:cNvPr id="3" name="Text Placeholder 2"/>
          <p:cNvSpPr>
            <a:spLocks noGrp="1"/>
          </p:cNvSpPr>
          <p:nvPr>
            <p:ph type="body" sz="quarter" idx="11"/>
          </p:nvPr>
        </p:nvSpPr>
        <p:spPr>
          <a:xfrm>
            <a:off x="1403648" y="1131589"/>
            <a:ext cx="7128793" cy="3463559"/>
          </a:xfrm>
        </p:spPr>
        <p:txBody>
          <a:bodyPr/>
          <a:lstStyle/>
          <a:p>
            <a:pPr>
              <a:lnSpc>
                <a:spcPct val="250000"/>
              </a:lnSpc>
              <a:buFont typeface="Arial" pitchFamily="34" charset="0"/>
              <a:buChar char="•"/>
            </a:pPr>
            <a:r>
              <a:rPr lang="en-US" sz="1800" dirty="0" smtClean="0"/>
              <a:t>The community/ the people </a:t>
            </a:r>
          </a:p>
          <a:p>
            <a:pPr>
              <a:lnSpc>
                <a:spcPct val="250000"/>
              </a:lnSpc>
              <a:buFont typeface="Arial" pitchFamily="34" charset="0"/>
              <a:buChar char="•"/>
            </a:pPr>
            <a:r>
              <a:rPr lang="en-US" sz="1800" dirty="0" smtClean="0"/>
              <a:t>Boundaries/ locality</a:t>
            </a:r>
          </a:p>
          <a:p>
            <a:pPr>
              <a:lnSpc>
                <a:spcPct val="250000"/>
              </a:lnSpc>
              <a:buFont typeface="Arial" pitchFamily="34" charset="0"/>
              <a:buChar char="•"/>
            </a:pPr>
            <a:r>
              <a:rPr lang="en-US" sz="1800" dirty="0" smtClean="0"/>
              <a:t>Geopolitics </a:t>
            </a:r>
          </a:p>
          <a:p>
            <a:pPr>
              <a:lnSpc>
                <a:spcPct val="250000"/>
              </a:lnSpc>
              <a:buFont typeface="Arial" pitchFamily="34" charset="0"/>
              <a:buChar char="•"/>
            </a:pPr>
            <a:r>
              <a:rPr lang="en-US" sz="1800" dirty="0" smtClean="0"/>
              <a:t>Religious conviction </a:t>
            </a:r>
          </a:p>
          <a:p>
            <a:pPr>
              <a:lnSpc>
                <a:spcPct val="250000"/>
              </a:lnSpc>
              <a:buFont typeface="Arial" pitchFamily="34" charset="0"/>
              <a:buChar char="•"/>
            </a:pPr>
            <a:endParaRPr lang="en-GB" sz="1800" dirty="0"/>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US" dirty="0" smtClean="0"/>
              <a:t>The Community (cont’)</a:t>
            </a:r>
            <a:endParaRPr lang="en-GB" dirty="0"/>
          </a:p>
        </p:txBody>
      </p:sp>
      <p:sp>
        <p:nvSpPr>
          <p:cNvPr id="3" name="Text Placeholder 2"/>
          <p:cNvSpPr>
            <a:spLocks noGrp="1"/>
          </p:cNvSpPr>
          <p:nvPr>
            <p:ph type="body" sz="quarter" idx="11"/>
          </p:nvPr>
        </p:nvSpPr>
        <p:spPr>
          <a:xfrm>
            <a:off x="1403648" y="1131590"/>
            <a:ext cx="7128793" cy="3475134"/>
          </a:xfrm>
        </p:spPr>
        <p:txBody>
          <a:bodyPr/>
          <a:lstStyle/>
          <a:p>
            <a:pPr>
              <a:lnSpc>
                <a:spcPct val="250000"/>
              </a:lnSpc>
              <a:buFont typeface="Arial" pitchFamily="34" charset="0"/>
              <a:buChar char="•"/>
            </a:pPr>
            <a:r>
              <a:rPr lang="en-US" sz="1800" dirty="0" smtClean="0"/>
              <a:t>Racial equality </a:t>
            </a:r>
          </a:p>
          <a:p>
            <a:pPr>
              <a:lnSpc>
                <a:spcPct val="250000"/>
              </a:lnSpc>
              <a:buFont typeface="Arial" pitchFamily="34" charset="0"/>
              <a:buChar char="•"/>
            </a:pPr>
            <a:r>
              <a:rPr lang="en-US" sz="1800" dirty="0" smtClean="0"/>
              <a:t>Socioeconomics</a:t>
            </a:r>
          </a:p>
          <a:p>
            <a:pPr>
              <a:lnSpc>
                <a:spcPct val="250000"/>
              </a:lnSpc>
              <a:buFont typeface="Arial" pitchFamily="34" charset="0"/>
              <a:buChar char="•"/>
            </a:pPr>
            <a:r>
              <a:rPr lang="en-US" sz="1800" dirty="0" smtClean="0"/>
              <a:t>Education and social interactions</a:t>
            </a:r>
          </a:p>
          <a:p>
            <a:pPr>
              <a:lnSpc>
                <a:spcPct val="250000"/>
              </a:lnSpc>
              <a:buFont typeface="Arial" pitchFamily="34" charset="0"/>
              <a:buChar char="•"/>
            </a:pPr>
            <a:r>
              <a:rPr lang="en-US" sz="1800" dirty="0" smtClean="0"/>
              <a:t>Ethnic challenges</a:t>
            </a:r>
            <a:endParaRPr lang="en-GB" sz="1800" dirty="0"/>
          </a:p>
        </p:txBody>
      </p:sp>
    </p:spTree>
  </p:cSld>
  <p:clrMapOvr>
    <a:masterClrMapping/>
  </p:clrMapOvr>
  <p:transition>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US" dirty="0" smtClean="0"/>
              <a:t>The Community (cont’)</a:t>
            </a:r>
            <a:endParaRPr lang="en-GB" dirty="0"/>
          </a:p>
        </p:txBody>
      </p:sp>
      <p:sp>
        <p:nvSpPr>
          <p:cNvPr id="3" name="Text Placeholder 2"/>
          <p:cNvSpPr>
            <a:spLocks noGrp="1"/>
          </p:cNvSpPr>
          <p:nvPr>
            <p:ph type="body" sz="quarter" idx="11"/>
          </p:nvPr>
        </p:nvSpPr>
        <p:spPr>
          <a:xfrm>
            <a:off x="1403648" y="1131589"/>
            <a:ext cx="7128793" cy="3463559"/>
          </a:xfrm>
        </p:spPr>
        <p:txBody>
          <a:bodyPr/>
          <a:lstStyle/>
          <a:p>
            <a:pPr>
              <a:lnSpc>
                <a:spcPct val="250000"/>
              </a:lnSpc>
              <a:buFont typeface="Arial" pitchFamily="34" charset="0"/>
              <a:buChar char="•"/>
            </a:pPr>
            <a:r>
              <a:rPr lang="en-US" sz="1800" dirty="0" smtClean="0"/>
              <a:t>Barriers </a:t>
            </a:r>
          </a:p>
          <a:p>
            <a:pPr>
              <a:lnSpc>
                <a:spcPct val="250000"/>
              </a:lnSpc>
              <a:buFont typeface="Arial" pitchFamily="34" charset="0"/>
              <a:buChar char="•"/>
            </a:pPr>
            <a:r>
              <a:rPr lang="en-US" sz="1800" dirty="0" smtClean="0"/>
              <a:t>Challenges</a:t>
            </a:r>
          </a:p>
          <a:p>
            <a:pPr>
              <a:lnSpc>
                <a:spcPct val="250000"/>
              </a:lnSpc>
              <a:buFont typeface="Arial" pitchFamily="34" charset="0"/>
              <a:buChar char="•"/>
            </a:pPr>
            <a:r>
              <a:rPr lang="en-US" sz="1800" dirty="0" smtClean="0"/>
              <a:t>Access to healthcare</a:t>
            </a:r>
          </a:p>
          <a:p>
            <a:pPr>
              <a:lnSpc>
                <a:spcPct val="250000"/>
              </a:lnSpc>
              <a:buFont typeface="Arial" pitchFamily="34" charset="0"/>
              <a:buChar char="•"/>
            </a:pPr>
            <a:r>
              <a:rPr lang="en-US" sz="1800" dirty="0" smtClean="0"/>
              <a:t>Clean water and sanitation </a:t>
            </a:r>
            <a:endParaRPr lang="en-GB" sz="1800" dirty="0"/>
          </a:p>
        </p:txBody>
      </p:sp>
    </p:spTree>
  </p:cSld>
  <p:clrMapOvr>
    <a:masterClrMapping/>
  </p:clrMapOvr>
  <p:transition>
    <p:strips dir="l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US" sz="3200" dirty="0" smtClean="0"/>
              <a:t>Community Assessment (Funding)</a:t>
            </a:r>
            <a:endParaRPr lang="en-GB" sz="3200" dirty="0"/>
          </a:p>
        </p:txBody>
      </p:sp>
      <p:sp>
        <p:nvSpPr>
          <p:cNvPr id="3" name="Text Placeholder 2"/>
          <p:cNvSpPr>
            <a:spLocks noGrp="1"/>
          </p:cNvSpPr>
          <p:nvPr>
            <p:ph type="body" sz="quarter" idx="11"/>
          </p:nvPr>
        </p:nvSpPr>
        <p:spPr>
          <a:xfrm>
            <a:off x="1403648" y="1131590"/>
            <a:ext cx="7128793" cy="3440410"/>
          </a:xfrm>
        </p:spPr>
        <p:txBody>
          <a:bodyPr/>
          <a:lstStyle/>
          <a:p>
            <a:pPr>
              <a:lnSpc>
                <a:spcPct val="250000"/>
              </a:lnSpc>
              <a:buFont typeface="Arial" pitchFamily="34" charset="0"/>
              <a:buChar char="•"/>
            </a:pPr>
            <a:r>
              <a:rPr lang="en-US" sz="1800" dirty="0" smtClean="0"/>
              <a:t>Community needs</a:t>
            </a:r>
          </a:p>
          <a:p>
            <a:pPr>
              <a:lnSpc>
                <a:spcPct val="250000"/>
              </a:lnSpc>
              <a:buFont typeface="Arial" pitchFamily="34" charset="0"/>
              <a:buChar char="•"/>
            </a:pPr>
            <a:r>
              <a:rPr lang="en-US" sz="1800" dirty="0" smtClean="0"/>
              <a:t>Government funding</a:t>
            </a:r>
          </a:p>
          <a:p>
            <a:pPr>
              <a:lnSpc>
                <a:spcPct val="250000"/>
              </a:lnSpc>
              <a:buFont typeface="Arial" pitchFamily="34" charset="0"/>
              <a:buChar char="•"/>
            </a:pPr>
            <a:r>
              <a:rPr lang="en-US" sz="1800" dirty="0" smtClean="0"/>
              <a:t>Nongovernmental sources</a:t>
            </a:r>
          </a:p>
          <a:p>
            <a:pPr>
              <a:lnSpc>
                <a:spcPct val="250000"/>
              </a:lnSpc>
              <a:buFont typeface="Arial" pitchFamily="34" charset="0"/>
              <a:buChar char="•"/>
            </a:pPr>
            <a:r>
              <a:rPr lang="en-US" sz="1800" dirty="0" smtClean="0"/>
              <a:t>Faith-based organizations </a:t>
            </a:r>
            <a:endParaRPr lang="en-GB" sz="1800" dirty="0"/>
          </a:p>
        </p:txBody>
      </p:sp>
    </p:spTree>
  </p:cSld>
  <p:clrMapOvr>
    <a:masterClrMapping/>
  </p:clrMapOvr>
  <p:transition>
    <p:check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US" sz="2800" dirty="0" smtClean="0"/>
              <a:t>Community Assessment (Partnerships)</a:t>
            </a:r>
            <a:endParaRPr lang="en-GB" sz="2800" dirty="0"/>
          </a:p>
        </p:txBody>
      </p:sp>
      <p:sp>
        <p:nvSpPr>
          <p:cNvPr id="3" name="Text Placeholder 2"/>
          <p:cNvSpPr>
            <a:spLocks noGrp="1"/>
          </p:cNvSpPr>
          <p:nvPr>
            <p:ph type="body" sz="quarter" idx="11"/>
          </p:nvPr>
        </p:nvSpPr>
        <p:spPr>
          <a:xfrm>
            <a:off x="1403648" y="1131590"/>
            <a:ext cx="7128793" cy="3370962"/>
          </a:xfrm>
        </p:spPr>
        <p:txBody>
          <a:bodyPr/>
          <a:lstStyle/>
          <a:p>
            <a:pPr>
              <a:lnSpc>
                <a:spcPct val="250000"/>
              </a:lnSpc>
              <a:buFont typeface="Arial" pitchFamily="34" charset="0"/>
              <a:buChar char="•"/>
            </a:pPr>
            <a:r>
              <a:rPr lang="en-US" sz="1800" dirty="0" smtClean="0"/>
              <a:t>Need for partnerships</a:t>
            </a:r>
          </a:p>
          <a:p>
            <a:pPr>
              <a:lnSpc>
                <a:spcPct val="250000"/>
              </a:lnSpc>
              <a:buFont typeface="Arial" pitchFamily="34" charset="0"/>
              <a:buChar char="•"/>
            </a:pPr>
            <a:r>
              <a:rPr lang="en-US" sz="1800" dirty="0" smtClean="0"/>
              <a:t>Civil rights movement (Black Lives Matter)</a:t>
            </a:r>
          </a:p>
          <a:p>
            <a:pPr>
              <a:lnSpc>
                <a:spcPct val="250000"/>
              </a:lnSpc>
              <a:buFont typeface="Arial" pitchFamily="34" charset="0"/>
              <a:buChar char="•"/>
            </a:pPr>
            <a:r>
              <a:rPr lang="en-US" sz="1800" dirty="0" smtClean="0"/>
              <a:t>Faith-based organizations</a:t>
            </a:r>
          </a:p>
          <a:p>
            <a:pPr>
              <a:lnSpc>
                <a:spcPct val="250000"/>
              </a:lnSpc>
              <a:buFont typeface="Arial" pitchFamily="34" charset="0"/>
              <a:buChar char="•"/>
            </a:pPr>
            <a:r>
              <a:rPr lang="en-US" sz="1800" dirty="0" smtClean="0"/>
              <a:t>Local authorities</a:t>
            </a:r>
            <a:endParaRPr lang="en-GB" sz="1800" dirty="0"/>
          </a:p>
        </p:txBody>
      </p:sp>
    </p:spTree>
  </p:cSld>
  <p:clrMapOvr>
    <a:masterClrMapping/>
  </p:clrMapOvr>
  <p:transition>
    <p:diamon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US" sz="3200" dirty="0" smtClean="0"/>
              <a:t>Interview with Yolanda Yates (DNP)</a:t>
            </a:r>
            <a:endParaRPr lang="en-GB" sz="3200" dirty="0"/>
          </a:p>
        </p:txBody>
      </p:sp>
      <p:sp>
        <p:nvSpPr>
          <p:cNvPr id="3" name="Text Placeholder 2"/>
          <p:cNvSpPr>
            <a:spLocks noGrp="1"/>
          </p:cNvSpPr>
          <p:nvPr>
            <p:ph type="body" sz="quarter" idx="11"/>
          </p:nvPr>
        </p:nvSpPr>
        <p:spPr>
          <a:xfrm>
            <a:off x="1192192" y="1064871"/>
            <a:ext cx="7340249" cy="3530277"/>
          </a:xfrm>
        </p:spPr>
        <p:txBody>
          <a:bodyPr/>
          <a:lstStyle/>
          <a:p>
            <a:pPr>
              <a:lnSpc>
                <a:spcPct val="350000"/>
              </a:lnSpc>
              <a:buFont typeface="Arial" pitchFamily="34" charset="0"/>
              <a:buChar char="•"/>
            </a:pPr>
            <a:r>
              <a:rPr lang="en-US" sz="1800" dirty="0" smtClean="0"/>
              <a:t>Values/ belief pattern</a:t>
            </a:r>
          </a:p>
          <a:p>
            <a:pPr>
              <a:lnSpc>
                <a:spcPct val="350000"/>
              </a:lnSpc>
              <a:buFont typeface="Arial" pitchFamily="34" charset="0"/>
              <a:buChar char="•"/>
            </a:pPr>
            <a:r>
              <a:rPr lang="en-US" sz="1800" dirty="0" smtClean="0"/>
              <a:t>Health perception/ management</a:t>
            </a:r>
          </a:p>
          <a:p>
            <a:pPr>
              <a:lnSpc>
                <a:spcPct val="350000"/>
              </a:lnSpc>
              <a:buFont typeface="Arial" pitchFamily="34" charset="0"/>
              <a:buChar char="•"/>
            </a:pPr>
            <a:r>
              <a:rPr lang="en-US" sz="1800" dirty="0" smtClean="0"/>
              <a:t>Nutrition/ metabolic</a:t>
            </a:r>
          </a:p>
          <a:p>
            <a:pPr>
              <a:lnSpc>
                <a:spcPct val="350000"/>
              </a:lnSpc>
              <a:buFont typeface="Arial" pitchFamily="34" charset="0"/>
              <a:buChar char="•"/>
            </a:pPr>
            <a:endParaRPr lang="en-GB" sz="1800" dirty="0"/>
          </a:p>
        </p:txBody>
      </p:sp>
    </p:spTree>
  </p:cSld>
  <p:clrMapOvr>
    <a:masterClrMapping/>
  </p:clrMapOvr>
  <p:transition>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US" sz="3200" dirty="0" smtClean="0"/>
              <a:t>Interview with Yolanda Yates (DNP)</a:t>
            </a:r>
            <a:endParaRPr lang="en-GB" sz="3200" dirty="0"/>
          </a:p>
        </p:txBody>
      </p:sp>
      <p:sp>
        <p:nvSpPr>
          <p:cNvPr id="3" name="Text Placeholder 2"/>
          <p:cNvSpPr>
            <a:spLocks noGrp="1"/>
          </p:cNvSpPr>
          <p:nvPr>
            <p:ph type="body" sz="quarter" idx="11"/>
          </p:nvPr>
        </p:nvSpPr>
        <p:spPr>
          <a:xfrm>
            <a:off x="1423686" y="1134318"/>
            <a:ext cx="7108755" cy="3333509"/>
          </a:xfrm>
        </p:spPr>
        <p:txBody>
          <a:bodyPr/>
          <a:lstStyle/>
          <a:p>
            <a:pPr>
              <a:lnSpc>
                <a:spcPct val="350000"/>
              </a:lnSpc>
              <a:buFont typeface="Arial" pitchFamily="34" charset="0"/>
              <a:buChar char="•"/>
            </a:pPr>
            <a:r>
              <a:rPr lang="en-US" sz="1800" dirty="0" smtClean="0"/>
              <a:t>Sleep/ rest</a:t>
            </a:r>
          </a:p>
          <a:p>
            <a:pPr>
              <a:lnSpc>
                <a:spcPct val="350000"/>
              </a:lnSpc>
              <a:buFont typeface="Arial" pitchFamily="34" charset="0"/>
              <a:buChar char="•"/>
            </a:pPr>
            <a:r>
              <a:rPr lang="en-US" sz="1800" dirty="0" smtClean="0"/>
              <a:t>Elimination (environmental health concerns)</a:t>
            </a:r>
          </a:p>
          <a:p>
            <a:pPr>
              <a:lnSpc>
                <a:spcPct val="350000"/>
              </a:lnSpc>
              <a:buFont typeface="Arial" pitchFamily="34" charset="0"/>
              <a:buChar char="•"/>
            </a:pPr>
            <a:r>
              <a:rPr lang="en-US" sz="1800" dirty="0" smtClean="0"/>
              <a:t>Activity/ exercise</a:t>
            </a:r>
          </a:p>
          <a:p>
            <a:pPr>
              <a:lnSpc>
                <a:spcPct val="350000"/>
              </a:lnSpc>
              <a:buFont typeface="Arial" pitchFamily="34" charset="0"/>
              <a:buChar char="•"/>
            </a:pPr>
            <a:endParaRPr lang="en-GB" sz="1800" dirty="0"/>
          </a:p>
        </p:txBody>
      </p:sp>
    </p:spTree>
  </p:cSld>
  <p:clrMapOvr>
    <a:masterClrMapping/>
  </p:clrMapOvr>
  <p:transition>
    <p:comb dir="vert"/>
  </p:transition>
</p:sld>
</file>

<file path=ppt/theme/theme1.xml><?xml version="1.0" encoding="utf-8"?>
<a:theme xmlns:a="http://schemas.openxmlformats.org/drawingml/2006/main" name="Cover and End Slide Master">
  <a:themeElements>
    <a:clrScheme name="ALLPPT-COLOR-A28">
      <a:dk1>
        <a:sysClr val="windowText" lastClr="000000"/>
      </a:dk1>
      <a:lt1>
        <a:sysClr val="window" lastClr="FFFFFF"/>
      </a:lt1>
      <a:dk2>
        <a:srgbClr val="1F497D"/>
      </a:dk2>
      <a:lt2>
        <a:srgbClr val="EEECE1"/>
      </a:lt2>
      <a:accent1>
        <a:srgbClr val="EB494B"/>
      </a:accent1>
      <a:accent2>
        <a:srgbClr val="3F3F3F"/>
      </a:accent2>
      <a:accent3>
        <a:srgbClr val="EB494B"/>
      </a:accent3>
      <a:accent4>
        <a:srgbClr val="3F3F3F"/>
      </a:accent4>
      <a:accent5>
        <a:srgbClr val="EB494B"/>
      </a:accent5>
      <a:accent6>
        <a:srgbClr val="3F3F3F"/>
      </a:accent6>
      <a:hlink>
        <a:srgbClr val="0000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s Slide Master">
  <a:themeElements>
    <a:clrScheme name="ALLPPT-COLOR-A28">
      <a:dk1>
        <a:sysClr val="windowText" lastClr="000000"/>
      </a:dk1>
      <a:lt1>
        <a:sysClr val="window" lastClr="FFFFFF"/>
      </a:lt1>
      <a:dk2>
        <a:srgbClr val="1F497D"/>
      </a:dk2>
      <a:lt2>
        <a:srgbClr val="EEECE1"/>
      </a:lt2>
      <a:accent1>
        <a:srgbClr val="EB494B"/>
      </a:accent1>
      <a:accent2>
        <a:srgbClr val="3F3F3F"/>
      </a:accent2>
      <a:accent3>
        <a:srgbClr val="EB494B"/>
      </a:accent3>
      <a:accent4>
        <a:srgbClr val="3F3F3F"/>
      </a:accent4>
      <a:accent5>
        <a:srgbClr val="EB494B"/>
      </a:accent5>
      <a:accent6>
        <a:srgbClr val="3F3F3F"/>
      </a:accent6>
      <a:hlink>
        <a:srgbClr val="0000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B150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Section Break Slide Master">
  <a:themeElements>
    <a:clrScheme name="ALLPPT-COLOR-A28">
      <a:dk1>
        <a:sysClr val="windowText" lastClr="000000"/>
      </a:dk1>
      <a:lt1>
        <a:sysClr val="window" lastClr="FFFFFF"/>
      </a:lt1>
      <a:dk2>
        <a:srgbClr val="1F497D"/>
      </a:dk2>
      <a:lt2>
        <a:srgbClr val="EEECE1"/>
      </a:lt2>
      <a:accent1>
        <a:srgbClr val="EB494B"/>
      </a:accent1>
      <a:accent2>
        <a:srgbClr val="3F3F3F"/>
      </a:accent2>
      <a:accent3>
        <a:srgbClr val="EB494B"/>
      </a:accent3>
      <a:accent4>
        <a:srgbClr val="3F3F3F"/>
      </a:accent4>
      <a:accent5>
        <a:srgbClr val="EB494B"/>
      </a:accent5>
      <a:accent6>
        <a:srgbClr val="3F3F3F"/>
      </a:accent6>
      <a:hlink>
        <a:srgbClr val="0000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1782</Words>
  <Application>Microsoft Office PowerPoint</Application>
  <PresentationFormat>On-screen Show (16:9)</PresentationFormat>
  <Paragraphs>158</Paragraphs>
  <Slides>18</Slides>
  <Notes>15</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Cover and End Slide Master</vt:lpstr>
      <vt:lpstr>Contents Slide Master</vt:lpstr>
      <vt:lpstr>Section Break Slide Master</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Otieno</cp:lastModifiedBy>
  <cp:revision>43</cp:revision>
  <dcterms:modified xsi:type="dcterms:W3CDTF">2020-08-30T16:59:24Z</dcterms:modified>
</cp:coreProperties>
</file>