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6093" autoAdjust="0"/>
  </p:normalViewPr>
  <p:slideViewPr>
    <p:cSldViewPr>
      <p:cViewPr varScale="1">
        <p:scale>
          <a:sx n="67" d="100"/>
          <a:sy n="67" d="100"/>
        </p:scale>
        <p:origin x="126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DE0E4D-E502-4689-9E13-7FDD5773A9CF}" type="datetimeFigureOut">
              <a:rPr lang="en-US" smtClean="0"/>
              <a:pPr/>
              <a:t>7/29/2020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8125E8-4C30-44C8-8CD3-F6341EB6656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rebuchet MS" pitchFamily="34" charset="0"/>
              </a:rPr>
              <a:t>Collaboration involves the combination of actions and understanding that necessitates a partnership of mutual oversight and accountability. Four of Sullivan 's key elements include a valuable overview of practices and perceptions that together comprise collective action in healthcare: coordination, contributing</a:t>
            </a:r>
            <a:r>
              <a:rPr lang="en-US" sz="1200" baseline="0" dirty="0">
                <a:latin typeface="Trebuchet MS" pitchFamily="34" charset="0"/>
              </a:rPr>
              <a:t> to the team, mutual decision-making, and partnerships (Sullivan et al., 2015),</a:t>
            </a:r>
            <a:endParaRPr lang="en-US" sz="1200" dirty="0">
              <a:latin typeface="Trebuchet MS" pitchFamily="34" charset="0"/>
            </a:endParaRPr>
          </a:p>
        </p:txBody>
      </p:sp>
      <p:sp>
        <p:nvSpPr>
          <p:cNvPr id="4" name="Slide Number Placeholder 3"/>
          <p:cNvSpPr>
            <a:spLocks noGrp="1"/>
          </p:cNvSpPr>
          <p:nvPr>
            <p:ph type="sldNum" sz="quarter" idx="10"/>
          </p:nvPr>
        </p:nvSpPr>
        <p:spPr/>
        <p:txBody>
          <a:bodyPr/>
          <a:lstStyle/>
          <a:p>
            <a:fld id="{AF8125E8-4C30-44C8-8CD3-F6341EB6656A}"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The departmental chiefs, as well as the nurse charge and the CEO will be crucial in the overseeing of the implementations proposed by the policy (</a:t>
            </a:r>
            <a:r>
              <a:rPr lang="en-US" sz="1200" kern="1200" dirty="0" err="1">
                <a:solidFill>
                  <a:schemeClr val="tx1"/>
                </a:solidFill>
                <a:latin typeface="+mn-lt"/>
                <a:ea typeface="+mn-ea"/>
                <a:cs typeface="+mn-cs"/>
              </a:rPr>
              <a:t>Nordstrand</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Byrkjeflot</a:t>
            </a:r>
            <a:r>
              <a:rPr lang="en-US" sz="1200" kern="1200" dirty="0">
                <a:solidFill>
                  <a:schemeClr val="tx1"/>
                </a:solidFill>
                <a:latin typeface="+mn-lt"/>
                <a:ea typeface="+mn-ea"/>
                <a:cs typeface="+mn-cs"/>
              </a:rPr>
              <a:t>, 2014). Effective monitoring and evaluation of the strategy implementations is crucial and this determines whether the strategies implemented will be successful in the end.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Time management is essential as delays cost resources as well as lives. Therefore, establishing timelines to guide on the processes will ensure that the required execution time is taken within a given procedure and as well, the quality of the procedure is adhered to for the end satisfaction of the patient and high-quality service in care for the patient. This quality assurance should, therefore, be checked regularly in the course of the policy implementation by the team leaders in conjunction with the senior staff and the departmental heads (</a:t>
            </a:r>
            <a:r>
              <a:rPr lang="en-US" sz="1200" kern="1200" dirty="0" err="1">
                <a:solidFill>
                  <a:schemeClr val="tx1"/>
                </a:solidFill>
                <a:latin typeface="+mn-lt"/>
                <a:ea typeface="+mn-ea"/>
                <a:cs typeface="+mn-cs"/>
              </a:rPr>
              <a:t>Aij</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Rapsaniotis</a:t>
            </a:r>
            <a:r>
              <a:rPr lang="en-US" sz="1200" kern="1200" dirty="0">
                <a:solidFill>
                  <a:schemeClr val="tx1"/>
                </a:solidFill>
                <a:latin typeface="+mn-lt"/>
                <a:ea typeface="+mn-ea"/>
                <a:cs typeface="+mn-cs"/>
              </a:rPr>
              <a:t>, 2017).</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 inclusion of the multidisciplinary team in the overseeing of the implementation builds a sense of trust, where members feel valued and thus, they feel free to make their professional contribution without fear which creates room for a strong and efficient team building and </a:t>
            </a:r>
            <a:r>
              <a:rPr lang="en-US" sz="1200" kern="1200" dirty="0" err="1">
                <a:solidFill>
                  <a:schemeClr val="tx1"/>
                </a:solidFill>
                <a:latin typeface="+mn-lt"/>
                <a:ea typeface="+mn-ea"/>
                <a:cs typeface="+mn-cs"/>
              </a:rPr>
              <a:t>interprofessional</a:t>
            </a:r>
            <a:r>
              <a:rPr lang="en-US" sz="1200" kern="1200" dirty="0">
                <a:solidFill>
                  <a:schemeClr val="tx1"/>
                </a:solidFill>
                <a:latin typeface="+mn-lt"/>
                <a:ea typeface="+mn-ea"/>
                <a:cs typeface="+mn-cs"/>
              </a:rPr>
              <a:t> collaboration (</a:t>
            </a:r>
            <a:r>
              <a:rPr lang="en-US" sz="1200" kern="1200" dirty="0" err="1">
                <a:solidFill>
                  <a:schemeClr val="tx1"/>
                </a:solidFill>
                <a:latin typeface="+mn-lt"/>
                <a:ea typeface="+mn-ea"/>
                <a:cs typeface="+mn-cs"/>
              </a:rPr>
              <a:t>Nordstrand</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Byrkjeflot</a:t>
            </a:r>
            <a:r>
              <a:rPr lang="en-US" sz="1200" kern="1200" dirty="0">
                <a:solidFill>
                  <a:schemeClr val="tx1"/>
                </a:solidFill>
                <a:latin typeface="+mn-lt"/>
                <a:ea typeface="+mn-ea"/>
                <a:cs typeface="+mn-cs"/>
              </a:rPr>
              <a:t>, 2014). </a:t>
            </a:r>
          </a:p>
          <a:p>
            <a:endParaRPr lang="en-US" dirty="0"/>
          </a:p>
        </p:txBody>
      </p:sp>
      <p:sp>
        <p:nvSpPr>
          <p:cNvPr id="4" name="Slide Number Placeholder 3"/>
          <p:cNvSpPr>
            <a:spLocks noGrp="1"/>
          </p:cNvSpPr>
          <p:nvPr>
            <p:ph type="sldNum" sz="quarter" idx="10"/>
          </p:nvPr>
        </p:nvSpPr>
        <p:spPr/>
        <p:txBody>
          <a:bodyPr/>
          <a:lstStyle/>
          <a:p>
            <a:fld id="{AF8125E8-4C30-44C8-8CD3-F6341EB6656A}"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a</a:t>
            </a:r>
            <a:r>
              <a:rPr lang="en-US" sz="1200" dirty="0">
                <a:latin typeface="Trebuchet MS" pitchFamily="34" charset="0"/>
              </a:rPr>
              <a:t>bsence interprofessional collaboration at Tiptop</a:t>
            </a:r>
            <a:r>
              <a:rPr lang="en-US" sz="1200" baseline="0" dirty="0">
                <a:latin typeface="Trebuchet MS" pitchFamily="34" charset="0"/>
              </a:rPr>
              <a:t> Medical Center </a:t>
            </a:r>
            <a:r>
              <a:rPr lang="en-US" sz="1200" kern="1200" dirty="0">
                <a:solidFill>
                  <a:schemeClr val="tx1"/>
                </a:solidFill>
                <a:latin typeface="+mn-lt"/>
                <a:ea typeface="+mn-ea"/>
                <a:cs typeface="+mn-cs"/>
              </a:rPr>
              <a:t>has led to the facility experiencing delays in service delivery, poor patient management due to incomplete interventions, increased mortality rate, poor patient satisfaction and as well, a decline in patient growth rate. With these issues on the ground, there is an urgent need for the Tiptop Medical Center to adopt a policy to apply as a guideline for the strategy implementation to resolve the underlying issues and more so, to match with the established benchmarks from the federal, state and local authorities in regard to emergency services management. </a:t>
            </a:r>
          </a:p>
          <a:p>
            <a:endParaRPr lang="en-US" dirty="0"/>
          </a:p>
        </p:txBody>
      </p:sp>
      <p:sp>
        <p:nvSpPr>
          <p:cNvPr id="4" name="Slide Number Placeholder 3"/>
          <p:cNvSpPr>
            <a:spLocks noGrp="1"/>
          </p:cNvSpPr>
          <p:nvPr>
            <p:ph type="sldNum" sz="quarter" idx="10"/>
          </p:nvPr>
        </p:nvSpPr>
        <p:spPr/>
        <p:txBody>
          <a:bodyPr/>
          <a:lstStyle/>
          <a:p>
            <a:fld id="{AF8125E8-4C30-44C8-8CD3-F6341EB6656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Trebuchet MS" pitchFamily="34" charset="0"/>
                <a:ea typeface="+mn-ea"/>
                <a:cs typeface="+mn-cs"/>
              </a:rPr>
              <a:t>The policy guidelines apply to all professionals within the emergency department, as well as other supporting departments that work in collaboration with the ED. Each individual practitioner is held responsible with the professional knowledge they hold, as well as the ethical guidelines that dictate their mandate and mode of operations in the line of the care provision.</a:t>
            </a:r>
          </a:p>
          <a:p>
            <a:endParaRPr lang="en-US" dirty="0"/>
          </a:p>
        </p:txBody>
      </p:sp>
      <p:sp>
        <p:nvSpPr>
          <p:cNvPr id="4" name="Slide Number Placeholder 3"/>
          <p:cNvSpPr>
            <a:spLocks noGrp="1"/>
          </p:cNvSpPr>
          <p:nvPr>
            <p:ph type="sldNum" sz="quarter" idx="10"/>
          </p:nvPr>
        </p:nvSpPr>
        <p:spPr/>
        <p:txBody>
          <a:bodyPr/>
          <a:lstStyle/>
          <a:p>
            <a:fld id="{AF8125E8-4C30-44C8-8CD3-F6341EB6656A}"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Trebuchet MS" pitchFamily="34" charset="0"/>
                <a:ea typeface="+mn-ea"/>
                <a:cs typeface="+mn-cs"/>
              </a:rPr>
              <a:t>A good relationship can be built through open decision-making, enabling information sharing, support from leadership and the organization, and members' willingness to collaborate (</a:t>
            </a:r>
            <a:r>
              <a:rPr lang="en-US" sz="1200" kern="1200" dirty="0" err="1">
                <a:solidFill>
                  <a:schemeClr val="tx1"/>
                </a:solidFill>
                <a:latin typeface="Trebuchet MS" pitchFamily="34" charset="0"/>
                <a:ea typeface="+mn-ea"/>
                <a:cs typeface="+mn-cs"/>
              </a:rPr>
              <a:t>Colldén</a:t>
            </a:r>
            <a:r>
              <a:rPr lang="en-US" sz="1200" kern="1200" dirty="0">
                <a:solidFill>
                  <a:schemeClr val="tx1"/>
                </a:solidFill>
                <a:latin typeface="Trebuchet MS" pitchFamily="34" charset="0"/>
                <a:ea typeface="+mn-ea"/>
                <a:cs typeface="+mn-cs"/>
              </a:rPr>
              <a:t> et al., 2017). Continuous training and education on emerging policies and treatment methodologies is also crucial in improving the team performance, which also builds towards strengthening of good relationships.</a:t>
            </a:r>
            <a:endParaRPr lang="en-US" dirty="0">
              <a:latin typeface="Trebuchet MS" pitchFamily="34" charset="0"/>
            </a:endParaRPr>
          </a:p>
        </p:txBody>
      </p:sp>
      <p:sp>
        <p:nvSpPr>
          <p:cNvPr id="4" name="Slide Number Placeholder 3"/>
          <p:cNvSpPr>
            <a:spLocks noGrp="1"/>
          </p:cNvSpPr>
          <p:nvPr>
            <p:ph type="sldNum" sz="quarter" idx="10"/>
          </p:nvPr>
        </p:nvSpPr>
        <p:spPr/>
        <p:txBody>
          <a:bodyPr/>
          <a:lstStyle/>
          <a:p>
            <a:fld id="{AF8125E8-4C30-44C8-8CD3-F6341EB6656A}"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Trebuchet MS" pitchFamily="34" charset="0"/>
                <a:ea typeface="+mn-ea"/>
                <a:cs typeface="+mn-cs"/>
              </a:rPr>
              <a:t>Checklist forms have been proved to be effective in the healthcare management for improving patient safety by introducing formalized processes that minimize errors and omissions caused by lack of information and inconsistency in performing procedures (Berry et al., 2018).</a:t>
            </a:r>
            <a:endParaRPr lang="en-US" dirty="0">
              <a:latin typeface="Trebuchet MS" pitchFamily="34" charset="0"/>
            </a:endParaRPr>
          </a:p>
        </p:txBody>
      </p:sp>
      <p:sp>
        <p:nvSpPr>
          <p:cNvPr id="4" name="Slide Number Placeholder 3"/>
          <p:cNvSpPr>
            <a:spLocks noGrp="1"/>
          </p:cNvSpPr>
          <p:nvPr>
            <p:ph type="sldNum" sz="quarter" idx="10"/>
          </p:nvPr>
        </p:nvSpPr>
        <p:spPr/>
        <p:txBody>
          <a:bodyPr/>
          <a:lstStyle/>
          <a:p>
            <a:fld id="{AF8125E8-4C30-44C8-8CD3-F6341EB6656A}"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Trebuchet MS" pitchFamily="34" charset="0"/>
                <a:ea typeface="+mn-ea"/>
                <a:cs typeface="+mn-cs"/>
              </a:rPr>
              <a:t>Effective monitoring and evaluation of the strategy implementations is crucial and this determines whether the strategies implemented will be successful in the end. Building a culture of teamwork will engage everyone in the organization to realize the power of collaboration and this will result in building positive spirits within the team.</a:t>
            </a:r>
          </a:p>
          <a:p>
            <a:r>
              <a:rPr lang="en-US" sz="1200" kern="1200" dirty="0">
                <a:solidFill>
                  <a:schemeClr val="tx1"/>
                </a:solidFill>
                <a:latin typeface="Trebuchet MS" pitchFamily="34" charset="0"/>
                <a:ea typeface="+mn-ea"/>
                <a:cs typeface="+mn-cs"/>
              </a:rPr>
              <a:t>Time management is essential as delays cost resources as well as lives. Therefore, establishing timelines to guide on the processes will ensure that the required implementation</a:t>
            </a:r>
            <a:r>
              <a:rPr lang="en-US" sz="1200" kern="1200" baseline="0" dirty="0">
                <a:solidFill>
                  <a:schemeClr val="tx1"/>
                </a:solidFill>
                <a:latin typeface="Trebuchet MS" pitchFamily="34" charset="0"/>
                <a:ea typeface="+mn-ea"/>
                <a:cs typeface="+mn-cs"/>
              </a:rPr>
              <a:t> </a:t>
            </a:r>
            <a:r>
              <a:rPr lang="en-US" sz="1200" kern="1200" dirty="0">
                <a:solidFill>
                  <a:schemeClr val="tx1"/>
                </a:solidFill>
                <a:latin typeface="Trebuchet MS" pitchFamily="34" charset="0"/>
                <a:ea typeface="+mn-ea"/>
                <a:cs typeface="+mn-cs"/>
              </a:rPr>
              <a:t>time is taken within a given procedure and as well, the quality of the procedure is adhered to for the end satisfaction of the patient and high-quality service in care for the patient. </a:t>
            </a:r>
            <a:endParaRPr lang="en-US" dirty="0">
              <a:latin typeface="Trebuchet MS" pitchFamily="34" charset="0"/>
            </a:endParaRPr>
          </a:p>
        </p:txBody>
      </p:sp>
      <p:sp>
        <p:nvSpPr>
          <p:cNvPr id="4" name="Slide Number Placeholder 3"/>
          <p:cNvSpPr>
            <a:spLocks noGrp="1"/>
          </p:cNvSpPr>
          <p:nvPr>
            <p:ph type="sldNum" sz="quarter" idx="10"/>
          </p:nvPr>
        </p:nvSpPr>
        <p:spPr/>
        <p:txBody>
          <a:bodyPr/>
          <a:lstStyle/>
          <a:p>
            <a:fld id="{AF8125E8-4C30-44C8-8CD3-F6341EB6656A}"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Common</a:t>
            </a:r>
            <a:r>
              <a:rPr lang="en-GB" baseline="0" dirty="0"/>
              <a:t> issues in applying strategies of </a:t>
            </a:r>
            <a:r>
              <a:rPr lang="en-GB" baseline="0" dirty="0" err="1"/>
              <a:t>interprofessional</a:t>
            </a:r>
            <a:r>
              <a:rPr lang="en-GB" baseline="0" dirty="0"/>
              <a:t> collaboration are several. The main issue here has always been the lack of training on </a:t>
            </a:r>
            <a:r>
              <a:rPr lang="en-GB" baseline="0" dirty="0" err="1"/>
              <a:t>interprofessional</a:t>
            </a:r>
            <a:r>
              <a:rPr lang="en-GB" baseline="0" dirty="0"/>
              <a:t> collaboration. Other issues are also significant; they include the vagueness of leadership and role, the lack of a clear, mutual and measurable goal, insufficient decision-making, and absence of dedication from team members. </a:t>
            </a:r>
            <a:endParaRPr lang="en-US" dirty="0"/>
          </a:p>
        </p:txBody>
      </p:sp>
      <p:sp>
        <p:nvSpPr>
          <p:cNvPr id="4" name="Slide Number Placeholder 3"/>
          <p:cNvSpPr>
            <a:spLocks noGrp="1"/>
          </p:cNvSpPr>
          <p:nvPr>
            <p:ph type="sldNum" sz="quarter" idx="10"/>
          </p:nvPr>
        </p:nvSpPr>
        <p:spPr/>
        <p:txBody>
          <a:bodyPr/>
          <a:lstStyle/>
          <a:p>
            <a:fld id="{AF8125E8-4C30-44C8-8CD3-F6341EB6656A}"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rebuchet MS" pitchFamily="34" charset="0"/>
              </a:rPr>
              <a:t>In addition to treatment management gatherings, several healthcare facilities are supporting patient-centered, team-based rounds that comprise primary physicians, clinicians, specialist physicians, and all other related stakeholders. It aims to promote both inter-professional collaboration and patient-centered care in care.</a:t>
            </a:r>
            <a:r>
              <a:rPr lang="en-US" sz="1200" baseline="0" dirty="0">
                <a:latin typeface="Trebuchet MS" pitchFamily="34" charset="0"/>
              </a:rPr>
              <a:t> Additionally, h</a:t>
            </a:r>
            <a:r>
              <a:rPr lang="en-US" sz="1200" dirty="0">
                <a:latin typeface="Trebuchet MS" pitchFamily="34" charset="0"/>
              </a:rPr>
              <a:t>olding a staff conversation, relating with a pharmacist for an </a:t>
            </a:r>
            <a:r>
              <a:rPr lang="en-US" sz="1200" dirty="0" err="1">
                <a:latin typeface="Trebuchet MS" pitchFamily="34" charset="0"/>
              </a:rPr>
              <a:t>interprofessional</a:t>
            </a:r>
            <a:r>
              <a:rPr lang="en-US" sz="1200" dirty="0">
                <a:latin typeface="Trebuchet MS" pitchFamily="34" charset="0"/>
              </a:rPr>
              <a:t> collaboration, and making sure nurses have all the knowledge they require to handle patients appropriately reduces medication errors. </a:t>
            </a:r>
            <a:r>
              <a:rPr lang="en-US" sz="1200" dirty="0" err="1">
                <a:latin typeface="Trebuchet MS" pitchFamily="34" charset="0"/>
              </a:rPr>
              <a:t>Interprofessional</a:t>
            </a:r>
            <a:r>
              <a:rPr lang="en-US" sz="1200" dirty="0">
                <a:latin typeface="Trebuchet MS" pitchFamily="34" charset="0"/>
              </a:rPr>
              <a:t> collaboration assists in avoiding medication errors, improving patient satisfaction (and therefore HCAHPS) and providing improved health outcomes — all of which will result in reduction of costs of healthcare (Sullivan et al.,</a:t>
            </a:r>
            <a:r>
              <a:rPr lang="en-US" sz="1200" baseline="0" dirty="0">
                <a:latin typeface="Trebuchet MS" pitchFamily="34" charset="0"/>
              </a:rPr>
              <a:t> 2015)</a:t>
            </a:r>
            <a:r>
              <a:rPr lang="en-US" sz="1200" dirty="0">
                <a:latin typeface="Trebuchet MS" pitchFamily="34" charset="0"/>
              </a:rPr>
              <a:t>.</a:t>
            </a:r>
          </a:p>
          <a:p>
            <a:endParaRPr lang="en-US" dirty="0"/>
          </a:p>
        </p:txBody>
      </p:sp>
      <p:sp>
        <p:nvSpPr>
          <p:cNvPr id="4" name="Slide Number Placeholder 3"/>
          <p:cNvSpPr>
            <a:spLocks noGrp="1"/>
          </p:cNvSpPr>
          <p:nvPr>
            <p:ph type="sldNum" sz="quarter" idx="10"/>
          </p:nvPr>
        </p:nvSpPr>
        <p:spPr/>
        <p:txBody>
          <a:bodyPr/>
          <a:lstStyle/>
          <a:p>
            <a:fld id="{AF8125E8-4C30-44C8-8CD3-F6341EB6656A}"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Trebuchet MS" pitchFamily="34" charset="0"/>
              </a:rPr>
              <a:t>While any healthcare provider attends discipline-specific training programs, nurses should make an attempt to sit in on the sessions in other departments so they can gain additional input into certain healthcare responsibilities. It will also allow nurses to empathize more with the problems encountered by their peers in other professions, and will deepen the ties between professionals. Being willing to analyze a scenario from several points of view helps patients to make informed care choices (Supper et al., 2015).</a:t>
            </a:r>
          </a:p>
          <a:p>
            <a:r>
              <a:rPr lang="en-GB" dirty="0">
                <a:latin typeface="Trebuchet MS" pitchFamily="34" charset="0"/>
              </a:rPr>
              <a:t>Additionally, </a:t>
            </a:r>
            <a:r>
              <a:rPr lang="en-US" dirty="0">
                <a:latin typeface="Trebuchet MS" pitchFamily="34" charset="0"/>
              </a:rPr>
              <a:t>multidisciplinary rounds provide a clear way of strengthening departmental coordination.  Nurses should empower their colleagues to take advantage of these resources to pose concerns, seek feedback and share with other professionals about patient expectations. Multidisciplinary rounds are a good illustration of </a:t>
            </a:r>
            <a:r>
              <a:rPr lang="en-US" dirty="0" err="1">
                <a:latin typeface="Trebuchet MS" pitchFamily="34" charset="0"/>
              </a:rPr>
              <a:t>interprofessional</a:t>
            </a:r>
            <a:r>
              <a:rPr lang="en-US" dirty="0">
                <a:latin typeface="Trebuchet MS" pitchFamily="34" charset="0"/>
              </a:rPr>
              <a:t> teamwork, because they enable each team member to have conversations and exchange important details on the care plan of each patient.</a:t>
            </a:r>
          </a:p>
          <a:p>
            <a:r>
              <a:rPr lang="en-GB" dirty="0">
                <a:latin typeface="Trebuchet MS" pitchFamily="34" charset="0"/>
              </a:rPr>
              <a:t>Lastly, </a:t>
            </a:r>
            <a:r>
              <a:rPr lang="en-US" dirty="0">
                <a:latin typeface="Trebuchet MS" pitchFamily="34" charset="0"/>
              </a:rPr>
              <a:t>the highest focus of a physician is to give their patients the highest quality care and this is facilitated by </a:t>
            </a:r>
            <a:r>
              <a:rPr lang="en-US" dirty="0" err="1">
                <a:latin typeface="Trebuchet MS" pitchFamily="34" charset="0"/>
              </a:rPr>
              <a:t>interprofessional</a:t>
            </a:r>
            <a:r>
              <a:rPr lang="en-US" dirty="0">
                <a:latin typeface="Trebuchet MS" pitchFamily="34" charset="0"/>
              </a:rPr>
              <a:t> collaboration. When incorporating </a:t>
            </a:r>
            <a:r>
              <a:rPr lang="en-US" dirty="0" err="1">
                <a:latin typeface="Trebuchet MS" pitchFamily="34" charset="0"/>
              </a:rPr>
              <a:t>interprofessional</a:t>
            </a:r>
            <a:r>
              <a:rPr lang="en-US" dirty="0">
                <a:latin typeface="Trebuchet MS" pitchFamily="34" charset="0"/>
              </a:rPr>
              <a:t> collaboration, if you face opposition, inform caregivers that the focus of the scheme is to improve patient outcomes and ensure a positive healthcare experience.</a:t>
            </a:r>
          </a:p>
        </p:txBody>
      </p:sp>
      <p:sp>
        <p:nvSpPr>
          <p:cNvPr id="4" name="Slide Number Placeholder 3"/>
          <p:cNvSpPr>
            <a:spLocks noGrp="1"/>
          </p:cNvSpPr>
          <p:nvPr>
            <p:ph type="sldNum" sz="quarter" idx="10"/>
          </p:nvPr>
        </p:nvSpPr>
        <p:spPr/>
        <p:txBody>
          <a:bodyPr/>
          <a:lstStyle/>
          <a:p>
            <a:fld id="{AF8125E8-4C30-44C8-8CD3-F6341EB6656A}"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1AB2131-B109-4C55-9994-A821FFA1C530}" type="datetimeFigureOut">
              <a:rPr lang="en-US" smtClean="0"/>
              <a:pPr/>
              <a:t>7/29/2020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265F6DA-A543-447A-B42C-C0AD52B3CD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1AB2131-B109-4C55-9994-A821FFA1C530}" type="datetimeFigureOut">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5F6DA-A543-447A-B42C-C0AD52B3CD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1AB2131-B109-4C55-9994-A821FFA1C530}" type="datetimeFigureOut">
              <a:rPr lang="en-US" smtClean="0"/>
              <a:pPr/>
              <a:t>7/29/2020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265F6DA-A543-447A-B42C-C0AD52B3CD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1AB2131-B109-4C55-9994-A821FFA1C530}" type="datetimeFigureOut">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265F6DA-A543-447A-B42C-C0AD52B3CDD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31AB2131-B109-4C55-9994-A821FFA1C530}" type="datetimeFigureOut">
              <a:rPr lang="en-US" smtClean="0"/>
              <a:pPr/>
              <a:t>7/29/2020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265F6DA-A543-447A-B42C-C0AD52B3CDD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31AB2131-B109-4C55-9994-A821FFA1C530}" type="datetimeFigureOut">
              <a:rPr lang="en-US" smtClean="0"/>
              <a:pPr/>
              <a:t>7/29/2020</a:t>
            </a:fld>
            <a:endParaRPr lang="en-US"/>
          </a:p>
        </p:txBody>
      </p:sp>
      <p:sp>
        <p:nvSpPr>
          <p:cNvPr id="10" name="Slide Number Placeholder 9"/>
          <p:cNvSpPr>
            <a:spLocks noGrp="1"/>
          </p:cNvSpPr>
          <p:nvPr>
            <p:ph type="sldNum" sz="quarter" idx="16"/>
          </p:nvPr>
        </p:nvSpPr>
        <p:spPr/>
        <p:txBody>
          <a:bodyPr rtlCol="0"/>
          <a:lstStyle/>
          <a:p>
            <a:fld id="{5265F6DA-A543-447A-B42C-C0AD52B3CDD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31AB2131-B109-4C55-9994-A821FFA1C530}" type="datetimeFigureOut">
              <a:rPr lang="en-US" smtClean="0"/>
              <a:pPr/>
              <a:t>7/29/2020</a:t>
            </a:fld>
            <a:endParaRPr lang="en-US"/>
          </a:p>
        </p:txBody>
      </p:sp>
      <p:sp>
        <p:nvSpPr>
          <p:cNvPr id="12" name="Slide Number Placeholder 11"/>
          <p:cNvSpPr>
            <a:spLocks noGrp="1"/>
          </p:cNvSpPr>
          <p:nvPr>
            <p:ph type="sldNum" sz="quarter" idx="16"/>
          </p:nvPr>
        </p:nvSpPr>
        <p:spPr/>
        <p:txBody>
          <a:bodyPr rtlCol="0"/>
          <a:lstStyle/>
          <a:p>
            <a:fld id="{5265F6DA-A543-447A-B42C-C0AD52B3CDD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1AB2131-B109-4C55-9994-A821FFA1C530}" type="datetimeFigureOut">
              <a:rPr lang="en-US" smtClean="0"/>
              <a:pPr/>
              <a:t>7/29/2020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265F6DA-A543-447A-B42C-C0AD52B3CD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B2131-B109-4C55-9994-A821FFA1C530}" type="datetimeFigureOut">
              <a:rPr lang="en-US" smtClean="0"/>
              <a:pPr/>
              <a:t>7/29/2020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265F6DA-A543-447A-B42C-C0AD52B3CD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31AB2131-B109-4C55-9994-A821FFA1C530}" type="datetimeFigureOut">
              <a:rPr lang="en-US" smtClean="0"/>
              <a:pPr/>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265F6DA-A543-447A-B42C-C0AD52B3CDD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1AB2131-B109-4C55-9994-A821FFA1C530}" type="datetimeFigureOut">
              <a:rPr lang="en-US" smtClean="0"/>
              <a:pPr/>
              <a:t>7/29/2020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265F6DA-A543-447A-B42C-C0AD52B3CDD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1AB2131-B109-4C55-9994-A821FFA1C530}" type="datetimeFigureOut">
              <a:rPr lang="en-US" smtClean="0"/>
              <a:pPr/>
              <a:t>7/29/2020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265F6DA-A543-447A-B42C-C0AD52B3CD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0"/>
            <a:ext cx="8382000" cy="1219199"/>
          </a:xfrm>
        </p:spPr>
        <p:txBody>
          <a:bodyPr>
            <a:normAutofit fontScale="90000"/>
          </a:bodyPr>
          <a:lstStyle/>
          <a:p>
            <a:pPr algn="ctr"/>
            <a:r>
              <a:rPr lang="en-US" b="1" dirty="0">
                <a:latin typeface="Trebuchet MS" pitchFamily="34" charset="0"/>
              </a:rPr>
              <a:t>POLICY PROPOSAL PRESENTATION</a:t>
            </a:r>
          </a:p>
        </p:txBody>
      </p:sp>
      <p:sp>
        <p:nvSpPr>
          <p:cNvPr id="3" name="Subtitle 2"/>
          <p:cNvSpPr>
            <a:spLocks noGrp="1"/>
          </p:cNvSpPr>
          <p:nvPr>
            <p:ph type="subTitle" idx="1"/>
          </p:nvPr>
        </p:nvSpPr>
        <p:spPr>
          <a:xfrm>
            <a:off x="1219200" y="2667000"/>
            <a:ext cx="6781800" cy="2971800"/>
          </a:xfrm>
        </p:spPr>
        <p:txBody>
          <a:bodyPr/>
          <a:lstStyle/>
          <a:p>
            <a:pPr algn="ctr"/>
            <a:r>
              <a:rPr lang="en-US" dirty="0">
                <a:solidFill>
                  <a:schemeClr val="accent2">
                    <a:lumMod val="75000"/>
                  </a:schemeClr>
                </a:solidFill>
                <a:latin typeface="Trebuchet MS" pitchFamily="34" charset="0"/>
              </a:rPr>
              <a:t>Student Name</a:t>
            </a:r>
          </a:p>
          <a:p>
            <a:pPr algn="ctr"/>
            <a:r>
              <a:rPr lang="en-US" dirty="0">
                <a:solidFill>
                  <a:schemeClr val="accent2">
                    <a:lumMod val="75000"/>
                  </a:schemeClr>
                </a:solidFill>
                <a:latin typeface="Trebuchet MS" pitchFamily="34" charset="0"/>
              </a:rPr>
              <a:t>Capella University</a:t>
            </a:r>
          </a:p>
          <a:p>
            <a:pPr algn="ctr"/>
            <a:r>
              <a:rPr lang="en-US" dirty="0">
                <a:solidFill>
                  <a:schemeClr val="accent2">
                    <a:lumMod val="75000"/>
                  </a:schemeClr>
                </a:solidFill>
                <a:latin typeface="Trebuchet MS" pitchFamily="34" charset="0"/>
              </a:rPr>
              <a:t>Healthcare Law and Policy</a:t>
            </a:r>
          </a:p>
          <a:p>
            <a:pPr algn="ctr"/>
            <a:r>
              <a:rPr lang="en-US" dirty="0">
                <a:solidFill>
                  <a:schemeClr val="accent2">
                    <a:lumMod val="75000"/>
                  </a:schemeClr>
                </a:solidFill>
                <a:latin typeface="Trebuchet MS" pitchFamily="34" charset="0"/>
              </a:rPr>
              <a:t>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Trebuchet MS" pitchFamily="34" charset="0"/>
              </a:rPr>
              <a:t>Positive Impact on Working Conditions</a:t>
            </a:r>
          </a:p>
        </p:txBody>
      </p:sp>
      <p:sp>
        <p:nvSpPr>
          <p:cNvPr id="3" name="Content Placeholder 2"/>
          <p:cNvSpPr>
            <a:spLocks noGrp="1"/>
          </p:cNvSpPr>
          <p:nvPr>
            <p:ph sz="quarter" idx="1"/>
          </p:nvPr>
        </p:nvSpPr>
        <p:spPr/>
        <p:txBody>
          <a:bodyPr>
            <a:normAutofit/>
          </a:bodyPr>
          <a:lstStyle/>
          <a:p>
            <a:r>
              <a:rPr lang="en-US" sz="2400" dirty="0">
                <a:latin typeface="Trebuchet MS" pitchFamily="34" charset="0"/>
              </a:rPr>
              <a:t>Enhance patient care and outcomes</a:t>
            </a:r>
          </a:p>
          <a:p>
            <a:r>
              <a:rPr lang="en-US" sz="2400" dirty="0">
                <a:latin typeface="Trebuchet MS" pitchFamily="34" charset="0"/>
              </a:rPr>
              <a:t>Reduce medical errors</a:t>
            </a:r>
          </a:p>
          <a:p>
            <a:r>
              <a:rPr lang="en-US" sz="2400" dirty="0">
                <a:latin typeface="Trebuchet MS" pitchFamily="34" charset="0"/>
              </a:rPr>
              <a:t>A healthcare facility saves money by shoring up operational incompetence and workflow overabundances</a:t>
            </a:r>
          </a:p>
          <a:p>
            <a:r>
              <a:rPr lang="en-US" sz="2400" b="1" dirty="0">
                <a:latin typeface="Trebuchet MS" pitchFamily="34" charset="0"/>
              </a:rPr>
              <a:t> </a:t>
            </a:r>
            <a:r>
              <a:rPr lang="en-US" sz="2400" dirty="0">
                <a:latin typeface="Trebuchet MS" pitchFamily="34" charset="0"/>
              </a:rPr>
              <a:t>Improve job satisfaction and staff relationships</a:t>
            </a:r>
          </a:p>
          <a:p>
            <a:r>
              <a:rPr lang="en-US" sz="2400" dirty="0">
                <a:latin typeface="Trebuchet MS" pitchFamily="34" charset="0"/>
              </a:rPr>
              <a:t>Allow </a:t>
            </a:r>
            <a:r>
              <a:rPr lang="en-US" sz="2400" dirty="0" err="1">
                <a:latin typeface="Trebuchet MS" pitchFamily="34" charset="0"/>
              </a:rPr>
              <a:t>interprofessional</a:t>
            </a:r>
            <a:r>
              <a:rPr lang="en-US" sz="2400" dirty="0">
                <a:latin typeface="Trebuchet MS" pitchFamily="34" charset="0"/>
              </a:rPr>
              <a:t> collaboration in healthcare through mobile interventions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600" dirty="0">
                <a:latin typeface="Trebuchet MS" pitchFamily="34" charset="0"/>
              </a:rPr>
              <a:t>Alternative Perspectives on Mitigating Issues with Application of Strategies</a:t>
            </a:r>
            <a:endParaRPr lang="en-US" sz="3600" dirty="0">
              <a:latin typeface="Trebuchet MS" pitchFamily="34" charset="0"/>
            </a:endParaRPr>
          </a:p>
        </p:txBody>
      </p:sp>
      <p:sp>
        <p:nvSpPr>
          <p:cNvPr id="3" name="Content Placeholder 2"/>
          <p:cNvSpPr>
            <a:spLocks noGrp="1"/>
          </p:cNvSpPr>
          <p:nvPr>
            <p:ph sz="quarter" idx="1"/>
          </p:nvPr>
        </p:nvSpPr>
        <p:spPr/>
        <p:txBody>
          <a:bodyPr/>
          <a:lstStyle/>
          <a:p>
            <a:r>
              <a:rPr lang="en-US" dirty="0"/>
              <a:t>Upholding multidisciplinary rounds</a:t>
            </a:r>
          </a:p>
          <a:p>
            <a:r>
              <a:rPr lang="en-US" dirty="0"/>
              <a:t>Supporting involvement in other departments’ training</a:t>
            </a:r>
          </a:p>
          <a:p>
            <a:r>
              <a:rPr lang="en-US" dirty="0"/>
              <a:t>Keeping the focus on the patient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a:latin typeface="Trebuchet MS" pitchFamily="34" charset="0"/>
              </a:rPr>
              <a:t>Stakeholder Participation</a:t>
            </a:r>
            <a:endParaRPr lang="en-US" sz="3600" dirty="0">
              <a:latin typeface="Trebuchet MS" pitchFamily="34" charset="0"/>
            </a:endParaRPr>
          </a:p>
        </p:txBody>
      </p:sp>
      <p:sp>
        <p:nvSpPr>
          <p:cNvPr id="3" name="Content Placeholder 2"/>
          <p:cNvSpPr>
            <a:spLocks noGrp="1"/>
          </p:cNvSpPr>
          <p:nvPr>
            <p:ph sz="quarter" idx="1"/>
          </p:nvPr>
        </p:nvSpPr>
        <p:spPr/>
        <p:txBody>
          <a:bodyPr>
            <a:normAutofit/>
          </a:bodyPr>
          <a:lstStyle/>
          <a:p>
            <a:r>
              <a:rPr lang="en-US" sz="2400" dirty="0">
                <a:latin typeface="Trebuchet MS" pitchFamily="34" charset="0"/>
              </a:rPr>
              <a:t>The departmental chiefs, and the nurse charge and the CEO will be critical in the overseeing of the implementations proposed by the policy</a:t>
            </a:r>
          </a:p>
          <a:p>
            <a:r>
              <a:rPr lang="en-US" sz="2400" dirty="0">
                <a:latin typeface="Trebuchet MS" pitchFamily="34" charset="0"/>
              </a:rPr>
              <a:t>Team leaders in conjunction with the senior staff and the departmental heads will create timelines to guide on the processes</a:t>
            </a:r>
          </a:p>
          <a:p>
            <a:r>
              <a:rPr lang="en-US" sz="2400" dirty="0">
                <a:latin typeface="Trebuchet MS" pitchFamily="34" charset="0"/>
              </a:rPr>
              <a:t>The involvement of the multidisciplinary team in the overseeing of the implementation creates a sense of trust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rebuchet MS" pitchFamily="34" charset="0"/>
              </a:rPr>
              <a:t>References </a:t>
            </a:r>
            <a:endParaRPr lang="en-US" sz="4000" dirty="0">
              <a:latin typeface="Trebuchet MS" pitchFamily="34" charset="0"/>
            </a:endParaRPr>
          </a:p>
        </p:txBody>
      </p:sp>
      <p:sp>
        <p:nvSpPr>
          <p:cNvPr id="3" name="Content Placeholder 2"/>
          <p:cNvSpPr>
            <a:spLocks noGrp="1"/>
          </p:cNvSpPr>
          <p:nvPr>
            <p:ph sz="quarter" idx="1"/>
          </p:nvPr>
        </p:nvSpPr>
        <p:spPr/>
        <p:txBody>
          <a:bodyPr>
            <a:normAutofit fontScale="77500" lnSpcReduction="20000"/>
          </a:bodyPr>
          <a:lstStyle/>
          <a:p>
            <a:r>
              <a:rPr lang="en-US" sz="2200" dirty="0" err="1">
                <a:solidFill>
                  <a:srgbClr val="C00000"/>
                </a:solidFill>
                <a:latin typeface="Trebuchet MS" pitchFamily="34" charset="0"/>
              </a:rPr>
              <a:t>Aij</a:t>
            </a:r>
            <a:r>
              <a:rPr lang="en-US" sz="2200" dirty="0">
                <a:solidFill>
                  <a:srgbClr val="C00000"/>
                </a:solidFill>
                <a:latin typeface="Trebuchet MS" pitchFamily="34" charset="0"/>
              </a:rPr>
              <a:t>, K. H., &amp; </a:t>
            </a:r>
            <a:r>
              <a:rPr lang="en-US" sz="2200" dirty="0" err="1">
                <a:solidFill>
                  <a:srgbClr val="C00000"/>
                </a:solidFill>
                <a:latin typeface="Trebuchet MS" pitchFamily="34" charset="0"/>
              </a:rPr>
              <a:t>Rapsaniotis</a:t>
            </a:r>
            <a:r>
              <a:rPr lang="en-US" sz="2200" dirty="0">
                <a:solidFill>
                  <a:srgbClr val="C00000"/>
                </a:solidFill>
                <a:latin typeface="Trebuchet MS" pitchFamily="34" charset="0"/>
              </a:rPr>
              <a:t>, S. (2017). Leadership requirements for Lean versus servant leadership in health care: a systematic review of the literature. </a:t>
            </a:r>
            <a:r>
              <a:rPr lang="en-US" sz="2200" i="1" dirty="0">
                <a:solidFill>
                  <a:srgbClr val="C00000"/>
                </a:solidFill>
                <a:latin typeface="Trebuchet MS" pitchFamily="34" charset="0"/>
              </a:rPr>
              <a:t>Journal of healthcare leadership</a:t>
            </a:r>
            <a:r>
              <a:rPr lang="en-US" sz="2200" dirty="0">
                <a:solidFill>
                  <a:srgbClr val="C00000"/>
                </a:solidFill>
                <a:latin typeface="Trebuchet MS" pitchFamily="34" charset="0"/>
              </a:rPr>
              <a:t>, </a:t>
            </a:r>
            <a:r>
              <a:rPr lang="en-US" sz="2200" i="1" dirty="0">
                <a:solidFill>
                  <a:srgbClr val="C00000"/>
                </a:solidFill>
                <a:latin typeface="Trebuchet MS" pitchFamily="34" charset="0"/>
              </a:rPr>
              <a:t>9</a:t>
            </a:r>
            <a:r>
              <a:rPr lang="en-US" sz="2200" dirty="0">
                <a:solidFill>
                  <a:srgbClr val="C00000"/>
                </a:solidFill>
                <a:latin typeface="Trebuchet MS" pitchFamily="34" charset="0"/>
              </a:rPr>
              <a:t>, 1.</a:t>
            </a:r>
          </a:p>
          <a:p>
            <a:r>
              <a:rPr lang="en-US" sz="2200" dirty="0">
                <a:solidFill>
                  <a:srgbClr val="C00000"/>
                </a:solidFill>
                <a:latin typeface="Trebuchet MS" pitchFamily="34" charset="0"/>
              </a:rPr>
              <a:t>Berry, W. R., Edmondson, L., Gibbons, L. R., Childers, A. K., Haynes, A. B., Foster, R., . . . </a:t>
            </a:r>
            <a:r>
              <a:rPr lang="en-US" sz="2200" dirty="0" err="1">
                <a:solidFill>
                  <a:srgbClr val="C00000"/>
                </a:solidFill>
                <a:latin typeface="Trebuchet MS" pitchFamily="34" charset="0"/>
              </a:rPr>
              <a:t>Gawande</a:t>
            </a:r>
            <a:r>
              <a:rPr lang="en-US" sz="2200" dirty="0">
                <a:solidFill>
                  <a:srgbClr val="C00000"/>
                </a:solidFill>
                <a:latin typeface="Trebuchet MS" pitchFamily="34" charset="0"/>
              </a:rPr>
              <a:t>, A. A. (2018). Scaling safety: The south </a:t>
            </a:r>
            <a:r>
              <a:rPr lang="en-US" sz="2200" dirty="0" err="1">
                <a:solidFill>
                  <a:srgbClr val="C00000"/>
                </a:solidFill>
                <a:latin typeface="Trebuchet MS" pitchFamily="34" charset="0"/>
              </a:rPr>
              <a:t>carolina</a:t>
            </a:r>
            <a:r>
              <a:rPr lang="en-US" sz="2200" dirty="0">
                <a:solidFill>
                  <a:srgbClr val="C00000"/>
                </a:solidFill>
                <a:latin typeface="Trebuchet MS" pitchFamily="34" charset="0"/>
              </a:rPr>
              <a:t> surgical safety checklist experience.</a:t>
            </a:r>
            <a:r>
              <a:rPr lang="en-US" sz="2200" i="1" dirty="0">
                <a:solidFill>
                  <a:srgbClr val="C00000"/>
                </a:solidFill>
                <a:latin typeface="Trebuchet MS" pitchFamily="34" charset="0"/>
              </a:rPr>
              <a:t> Health Affairs, 37</a:t>
            </a:r>
            <a:r>
              <a:rPr lang="en-US" sz="2200" dirty="0">
                <a:solidFill>
                  <a:srgbClr val="C00000"/>
                </a:solidFill>
                <a:latin typeface="Trebuchet MS" pitchFamily="34" charset="0"/>
              </a:rPr>
              <a:t>(11), 1779-9.</a:t>
            </a:r>
          </a:p>
          <a:p>
            <a:r>
              <a:rPr lang="en-US" sz="2200" dirty="0" err="1">
                <a:solidFill>
                  <a:srgbClr val="C00000"/>
                </a:solidFill>
                <a:latin typeface="Trebuchet MS" pitchFamily="34" charset="0"/>
              </a:rPr>
              <a:t>Colldén</a:t>
            </a:r>
            <a:r>
              <a:rPr lang="en-US" sz="2200" dirty="0">
                <a:solidFill>
                  <a:srgbClr val="C00000"/>
                </a:solidFill>
                <a:latin typeface="Trebuchet MS" pitchFamily="34" charset="0"/>
              </a:rPr>
              <a:t>, C., </a:t>
            </a:r>
            <a:r>
              <a:rPr lang="en-US" sz="2200" dirty="0" err="1">
                <a:solidFill>
                  <a:srgbClr val="C00000"/>
                </a:solidFill>
                <a:latin typeface="Trebuchet MS" pitchFamily="34" charset="0"/>
              </a:rPr>
              <a:t>Gremyr</a:t>
            </a:r>
            <a:r>
              <a:rPr lang="en-US" sz="2200" dirty="0">
                <a:solidFill>
                  <a:srgbClr val="C00000"/>
                </a:solidFill>
                <a:latin typeface="Trebuchet MS" pitchFamily="34" charset="0"/>
              </a:rPr>
              <a:t>, I., </a:t>
            </a:r>
            <a:r>
              <a:rPr lang="en-US" sz="2200" dirty="0" err="1">
                <a:solidFill>
                  <a:srgbClr val="C00000"/>
                </a:solidFill>
                <a:latin typeface="Trebuchet MS" pitchFamily="34" charset="0"/>
              </a:rPr>
              <a:t>Hellström</a:t>
            </a:r>
            <a:r>
              <a:rPr lang="en-US" sz="2200" dirty="0">
                <a:solidFill>
                  <a:srgbClr val="C00000"/>
                </a:solidFill>
                <a:latin typeface="Trebuchet MS" pitchFamily="34" charset="0"/>
              </a:rPr>
              <a:t>, A., &amp; </a:t>
            </a:r>
            <a:r>
              <a:rPr lang="en-US" sz="2200" dirty="0" err="1">
                <a:solidFill>
                  <a:srgbClr val="C00000"/>
                </a:solidFill>
                <a:latin typeface="Trebuchet MS" pitchFamily="34" charset="0"/>
              </a:rPr>
              <a:t>Sporraeus</a:t>
            </a:r>
            <a:r>
              <a:rPr lang="en-US" sz="2200" dirty="0">
                <a:solidFill>
                  <a:srgbClr val="C00000"/>
                </a:solidFill>
                <a:latin typeface="Trebuchet MS" pitchFamily="34" charset="0"/>
              </a:rPr>
              <a:t>, D. (2017). A value-based taxonomy of improvement approaches in healthcare.</a:t>
            </a:r>
            <a:r>
              <a:rPr lang="en-US" sz="2200" i="1" dirty="0">
                <a:solidFill>
                  <a:srgbClr val="C00000"/>
                </a:solidFill>
                <a:latin typeface="Trebuchet MS" pitchFamily="34" charset="0"/>
              </a:rPr>
              <a:t> Journal of Health Organization and Management, 31</a:t>
            </a:r>
            <a:r>
              <a:rPr lang="en-US" sz="2200" dirty="0">
                <a:solidFill>
                  <a:srgbClr val="C00000"/>
                </a:solidFill>
                <a:latin typeface="Trebuchet MS" pitchFamily="34" charset="0"/>
              </a:rPr>
              <a:t>(4), 445-458.</a:t>
            </a:r>
          </a:p>
          <a:p>
            <a:r>
              <a:rPr lang="en-US" sz="2200" dirty="0" err="1">
                <a:solidFill>
                  <a:srgbClr val="C00000"/>
                </a:solidFill>
                <a:latin typeface="Trebuchet MS" pitchFamily="34" charset="0"/>
              </a:rPr>
              <a:t>Nordstrand</a:t>
            </a:r>
            <a:r>
              <a:rPr lang="en-US" sz="2200" dirty="0">
                <a:solidFill>
                  <a:srgbClr val="C00000"/>
                </a:solidFill>
                <a:latin typeface="Trebuchet MS" pitchFamily="34" charset="0"/>
              </a:rPr>
              <a:t> Berg, L., &amp; </a:t>
            </a:r>
            <a:r>
              <a:rPr lang="en-US" sz="2200" dirty="0" err="1">
                <a:solidFill>
                  <a:srgbClr val="C00000"/>
                </a:solidFill>
                <a:latin typeface="Trebuchet MS" pitchFamily="34" charset="0"/>
              </a:rPr>
              <a:t>Byrkjeflot</a:t>
            </a:r>
            <a:r>
              <a:rPr lang="en-US" sz="2200" dirty="0">
                <a:solidFill>
                  <a:srgbClr val="C00000"/>
                </a:solidFill>
                <a:latin typeface="Trebuchet MS" pitchFamily="34" charset="0"/>
              </a:rPr>
              <a:t>, H. (2014). Management in hospitals. The International Journal of Public Sector Management, 27(5), 379-394.</a:t>
            </a:r>
          </a:p>
          <a:p>
            <a:r>
              <a:rPr lang="en-US" sz="2200" dirty="0">
                <a:solidFill>
                  <a:srgbClr val="C00000"/>
                </a:solidFill>
                <a:latin typeface="Trebuchet MS" pitchFamily="34" charset="0"/>
              </a:rPr>
              <a:t>Sullivan, M., </a:t>
            </a:r>
            <a:r>
              <a:rPr lang="en-US" sz="2200" dirty="0" err="1">
                <a:solidFill>
                  <a:srgbClr val="C00000"/>
                </a:solidFill>
                <a:latin typeface="Trebuchet MS" pitchFamily="34" charset="0"/>
              </a:rPr>
              <a:t>Kiovsky</a:t>
            </a:r>
            <a:r>
              <a:rPr lang="en-US" sz="2200" dirty="0">
                <a:solidFill>
                  <a:srgbClr val="C00000"/>
                </a:solidFill>
                <a:latin typeface="Trebuchet MS" pitchFamily="34" charset="0"/>
              </a:rPr>
              <a:t>, R. D., Mason, D. J., Hill, C. D., &amp; Dukes, C. (2015). </a:t>
            </a:r>
            <a:r>
              <a:rPr lang="en-US" sz="2200" dirty="0" err="1">
                <a:solidFill>
                  <a:srgbClr val="C00000"/>
                </a:solidFill>
                <a:latin typeface="Trebuchet MS" pitchFamily="34" charset="0"/>
              </a:rPr>
              <a:t>Interprofessional</a:t>
            </a:r>
            <a:r>
              <a:rPr lang="en-US" sz="2200" dirty="0">
                <a:solidFill>
                  <a:srgbClr val="C00000"/>
                </a:solidFill>
                <a:latin typeface="Trebuchet MS" pitchFamily="34" charset="0"/>
              </a:rPr>
              <a:t> collaboration and education. </a:t>
            </a:r>
            <a:r>
              <a:rPr lang="en-US" sz="2200" i="1" dirty="0">
                <a:solidFill>
                  <a:srgbClr val="C00000"/>
                </a:solidFill>
                <a:latin typeface="Trebuchet MS" pitchFamily="34" charset="0"/>
              </a:rPr>
              <a:t>AJN The American Journal of Nursing</a:t>
            </a:r>
            <a:r>
              <a:rPr lang="en-US" sz="2200" dirty="0">
                <a:solidFill>
                  <a:srgbClr val="C00000"/>
                </a:solidFill>
                <a:latin typeface="Trebuchet MS" pitchFamily="34" charset="0"/>
              </a:rPr>
              <a:t>, </a:t>
            </a:r>
            <a:r>
              <a:rPr lang="en-US" sz="2200" i="1" dirty="0">
                <a:solidFill>
                  <a:srgbClr val="C00000"/>
                </a:solidFill>
                <a:latin typeface="Trebuchet MS" pitchFamily="34" charset="0"/>
              </a:rPr>
              <a:t>115</a:t>
            </a:r>
            <a:r>
              <a:rPr lang="en-US" sz="2200" dirty="0">
                <a:solidFill>
                  <a:srgbClr val="C00000"/>
                </a:solidFill>
                <a:latin typeface="Trebuchet MS" pitchFamily="34" charset="0"/>
              </a:rPr>
              <a:t>(3), 47-54.</a:t>
            </a:r>
          </a:p>
          <a:p>
            <a:r>
              <a:rPr lang="en-US" sz="2200" dirty="0">
                <a:solidFill>
                  <a:srgbClr val="C00000"/>
                </a:solidFill>
                <a:latin typeface="Trebuchet MS" pitchFamily="34" charset="0"/>
              </a:rPr>
              <a:t>Supper, I., </a:t>
            </a:r>
            <a:r>
              <a:rPr lang="en-US" sz="2200" dirty="0" err="1">
                <a:solidFill>
                  <a:srgbClr val="C00000"/>
                </a:solidFill>
                <a:latin typeface="Trebuchet MS" pitchFamily="34" charset="0"/>
              </a:rPr>
              <a:t>Catala</a:t>
            </a:r>
            <a:r>
              <a:rPr lang="en-US" sz="2200" dirty="0">
                <a:solidFill>
                  <a:srgbClr val="C00000"/>
                </a:solidFill>
                <a:latin typeface="Trebuchet MS" pitchFamily="34" charset="0"/>
              </a:rPr>
              <a:t>, O., </a:t>
            </a:r>
            <a:r>
              <a:rPr lang="en-US" sz="2200" dirty="0" err="1">
                <a:solidFill>
                  <a:srgbClr val="C00000"/>
                </a:solidFill>
                <a:latin typeface="Trebuchet MS" pitchFamily="34" charset="0"/>
              </a:rPr>
              <a:t>Lustman</a:t>
            </a:r>
            <a:r>
              <a:rPr lang="en-US" sz="2200" dirty="0">
                <a:solidFill>
                  <a:srgbClr val="C00000"/>
                </a:solidFill>
                <a:latin typeface="Trebuchet MS" pitchFamily="34" charset="0"/>
              </a:rPr>
              <a:t>, M., </a:t>
            </a:r>
            <a:r>
              <a:rPr lang="en-US" sz="2200" dirty="0" err="1">
                <a:solidFill>
                  <a:srgbClr val="C00000"/>
                </a:solidFill>
                <a:latin typeface="Trebuchet MS" pitchFamily="34" charset="0"/>
              </a:rPr>
              <a:t>Chemla</a:t>
            </a:r>
            <a:r>
              <a:rPr lang="en-US" sz="2200" dirty="0">
                <a:solidFill>
                  <a:srgbClr val="C00000"/>
                </a:solidFill>
                <a:latin typeface="Trebuchet MS" pitchFamily="34" charset="0"/>
              </a:rPr>
              <a:t>, C., </a:t>
            </a:r>
            <a:r>
              <a:rPr lang="en-US" sz="2200" dirty="0" err="1">
                <a:solidFill>
                  <a:srgbClr val="C00000"/>
                </a:solidFill>
                <a:latin typeface="Trebuchet MS" pitchFamily="34" charset="0"/>
              </a:rPr>
              <a:t>Bourgueil</a:t>
            </a:r>
            <a:r>
              <a:rPr lang="en-US" sz="2200" dirty="0">
                <a:solidFill>
                  <a:srgbClr val="C00000"/>
                </a:solidFill>
                <a:latin typeface="Trebuchet MS" pitchFamily="34" charset="0"/>
              </a:rPr>
              <a:t>, Y., &amp; </a:t>
            </a:r>
            <a:r>
              <a:rPr lang="en-US" sz="2200" dirty="0" err="1">
                <a:solidFill>
                  <a:srgbClr val="C00000"/>
                </a:solidFill>
                <a:latin typeface="Trebuchet MS" pitchFamily="34" charset="0"/>
              </a:rPr>
              <a:t>Letrilliart</a:t>
            </a:r>
            <a:r>
              <a:rPr lang="en-US" sz="2200" dirty="0">
                <a:solidFill>
                  <a:srgbClr val="C00000"/>
                </a:solidFill>
                <a:latin typeface="Trebuchet MS" pitchFamily="34" charset="0"/>
              </a:rPr>
              <a:t>, L. (2015). </a:t>
            </a:r>
            <a:r>
              <a:rPr lang="en-US" sz="2200" dirty="0" err="1">
                <a:solidFill>
                  <a:srgbClr val="C00000"/>
                </a:solidFill>
                <a:latin typeface="Trebuchet MS" pitchFamily="34" charset="0"/>
              </a:rPr>
              <a:t>Interprofessional</a:t>
            </a:r>
            <a:r>
              <a:rPr lang="en-US" sz="2200" dirty="0">
                <a:solidFill>
                  <a:srgbClr val="C00000"/>
                </a:solidFill>
                <a:latin typeface="Trebuchet MS" pitchFamily="34" charset="0"/>
              </a:rPr>
              <a:t> collaboration in primary health care: a review of facilitators and barriers perceived by involved actors. </a:t>
            </a:r>
            <a:r>
              <a:rPr lang="en-US" sz="2200" i="1" dirty="0">
                <a:solidFill>
                  <a:srgbClr val="C00000"/>
                </a:solidFill>
                <a:latin typeface="Trebuchet MS" pitchFamily="34" charset="0"/>
              </a:rPr>
              <a:t>Journal of Public Health</a:t>
            </a:r>
            <a:r>
              <a:rPr lang="en-US" sz="2200" dirty="0">
                <a:solidFill>
                  <a:srgbClr val="C00000"/>
                </a:solidFill>
                <a:latin typeface="Trebuchet MS" pitchFamily="34" charset="0"/>
              </a:rPr>
              <a:t>, </a:t>
            </a:r>
            <a:r>
              <a:rPr lang="en-US" sz="2200" i="1" dirty="0">
                <a:solidFill>
                  <a:srgbClr val="C00000"/>
                </a:solidFill>
                <a:latin typeface="Trebuchet MS" pitchFamily="34" charset="0"/>
              </a:rPr>
              <a:t>37</a:t>
            </a:r>
            <a:r>
              <a:rPr lang="en-US" sz="2200" dirty="0">
                <a:solidFill>
                  <a:srgbClr val="C00000"/>
                </a:solidFill>
                <a:latin typeface="Trebuchet MS" pitchFamily="34" charset="0"/>
              </a:rPr>
              <a:t>(4), 716-727.</a:t>
            </a:r>
          </a:p>
          <a:p>
            <a:endParaRPr lang="en-US" sz="1800" dirty="0"/>
          </a:p>
          <a:p>
            <a:endParaRPr lang="en-US" sz="1800" dirty="0">
              <a:latin typeface="Trebuchet MS" pitchFamily="34" charset="0"/>
            </a:endParaRPr>
          </a:p>
          <a:p>
            <a:endParaRPr lang="en-US" sz="2400" dirty="0">
              <a:latin typeface="Trebuchet MS"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rebuchet MS" pitchFamily="34" charset="0"/>
              </a:rPr>
              <a:t>Presentation Outline</a:t>
            </a:r>
          </a:p>
        </p:txBody>
      </p:sp>
      <p:sp>
        <p:nvSpPr>
          <p:cNvPr id="3" name="Content Placeholder 2"/>
          <p:cNvSpPr>
            <a:spLocks noGrp="1"/>
          </p:cNvSpPr>
          <p:nvPr>
            <p:ph sz="quarter" idx="1"/>
          </p:nvPr>
        </p:nvSpPr>
        <p:spPr/>
        <p:txBody>
          <a:bodyPr>
            <a:normAutofit/>
          </a:bodyPr>
          <a:lstStyle/>
          <a:p>
            <a:r>
              <a:rPr lang="en-US" sz="2200" dirty="0">
                <a:latin typeface="Trebuchet MS" pitchFamily="34" charset="0"/>
              </a:rPr>
              <a:t>Policy on Interprofessional Collaboration</a:t>
            </a:r>
          </a:p>
          <a:p>
            <a:r>
              <a:rPr lang="en-US" sz="2200" dirty="0">
                <a:latin typeface="Trebuchet MS" pitchFamily="34" charset="0"/>
              </a:rPr>
              <a:t>Need for a Policy</a:t>
            </a:r>
          </a:p>
          <a:p>
            <a:r>
              <a:rPr lang="en-US" sz="2200" dirty="0">
                <a:latin typeface="Trebuchet MS" pitchFamily="34" charset="0"/>
              </a:rPr>
              <a:t>Scope of the Policy</a:t>
            </a:r>
          </a:p>
          <a:p>
            <a:r>
              <a:rPr lang="en-US" sz="2200" dirty="0">
                <a:latin typeface="Trebuchet MS" pitchFamily="34" charset="0"/>
              </a:rPr>
              <a:t>Strategies to Resolve Absence of Interprofessional Collaboration </a:t>
            </a:r>
          </a:p>
          <a:p>
            <a:r>
              <a:rPr lang="en-US" sz="2200" dirty="0">
                <a:latin typeface="Trebuchet MS" pitchFamily="34" charset="0"/>
              </a:rPr>
              <a:t> Role of the Hospital Staff</a:t>
            </a:r>
          </a:p>
          <a:p>
            <a:r>
              <a:rPr lang="en-US" sz="2200" dirty="0">
                <a:latin typeface="Trebuchet MS" pitchFamily="34" charset="0"/>
              </a:rPr>
              <a:t>Positive Impact on Working Condition</a:t>
            </a:r>
          </a:p>
          <a:p>
            <a:r>
              <a:rPr lang="en-US" sz="2200" dirty="0">
                <a:latin typeface="Trebuchet MS" pitchFamily="34" charset="0"/>
              </a:rPr>
              <a:t>Issues in the Application of the Strategies</a:t>
            </a:r>
          </a:p>
          <a:p>
            <a:r>
              <a:rPr lang="en-US" sz="2200" dirty="0">
                <a:latin typeface="Trebuchet MS" pitchFamily="34" charset="0"/>
              </a:rPr>
              <a:t>Alternative Perspectives on Mitigation of Absence of Interprofessional Collaboration</a:t>
            </a:r>
          </a:p>
          <a:p>
            <a:r>
              <a:rPr lang="en-US" sz="2200" dirty="0">
                <a:latin typeface="Trebuchet MS" pitchFamily="34" charset="0"/>
              </a:rPr>
              <a:t>Stakeholder Participation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3200" dirty="0">
                <a:latin typeface="Trebuchet MS" pitchFamily="34" charset="0"/>
              </a:rPr>
            </a:br>
            <a:r>
              <a:rPr lang="en-US" sz="3200" dirty="0">
                <a:latin typeface="Trebuchet MS" pitchFamily="34" charset="0"/>
              </a:rPr>
              <a:t>Policy on Interprofessional Collaboration</a:t>
            </a:r>
            <a:br>
              <a:rPr lang="en-US" sz="3200" dirty="0">
                <a:latin typeface="Trebuchet MS" pitchFamily="34" charset="0"/>
              </a:rPr>
            </a:br>
            <a:endParaRPr lang="en-US" sz="3200" dirty="0"/>
          </a:p>
        </p:txBody>
      </p:sp>
      <p:sp>
        <p:nvSpPr>
          <p:cNvPr id="3" name="Content Placeholder 2"/>
          <p:cNvSpPr>
            <a:spLocks noGrp="1"/>
          </p:cNvSpPr>
          <p:nvPr>
            <p:ph sz="quarter" idx="1"/>
          </p:nvPr>
        </p:nvSpPr>
        <p:spPr/>
        <p:txBody>
          <a:bodyPr>
            <a:normAutofit fontScale="92500"/>
          </a:bodyPr>
          <a:lstStyle/>
          <a:p>
            <a:r>
              <a:rPr lang="en-US" sz="2800" dirty="0">
                <a:latin typeface="Trebuchet MS" pitchFamily="34" charset="0"/>
              </a:rPr>
              <a:t>Coordination (working towards common objectives)</a:t>
            </a:r>
          </a:p>
          <a:p>
            <a:r>
              <a:rPr lang="en-US" sz="2800" dirty="0">
                <a:latin typeface="Trebuchet MS" pitchFamily="34" charset="0"/>
              </a:rPr>
              <a:t>Contributing to the team, recognizing and respecting the efforts of all members of the team </a:t>
            </a:r>
          </a:p>
          <a:p>
            <a:r>
              <a:rPr lang="en-US" sz="2800" dirty="0">
                <a:latin typeface="Trebuchet MS" pitchFamily="34" charset="0"/>
              </a:rPr>
              <a:t>Mutual decision-making ( being reliant on trust, openness, communication, negotiation, and a respectful power of balance</a:t>
            </a:r>
          </a:p>
          <a:p>
            <a:r>
              <a:rPr lang="en-US" sz="2800" dirty="0">
                <a:latin typeface="Trebuchet MS" pitchFamily="34" charset="0"/>
              </a:rPr>
              <a:t>Partnerships (transparent, cooperative associations which are established over time where all parties function collectively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Trebuchet MS" pitchFamily="34" charset="0"/>
              </a:rPr>
              <a:t>Need for a Policy</a:t>
            </a:r>
          </a:p>
        </p:txBody>
      </p:sp>
      <p:sp>
        <p:nvSpPr>
          <p:cNvPr id="3" name="Content Placeholder 2"/>
          <p:cNvSpPr>
            <a:spLocks noGrp="1"/>
          </p:cNvSpPr>
          <p:nvPr>
            <p:ph sz="quarter" idx="1"/>
          </p:nvPr>
        </p:nvSpPr>
        <p:spPr/>
        <p:txBody>
          <a:bodyPr/>
          <a:lstStyle/>
          <a:p>
            <a:r>
              <a:rPr lang="en-US" sz="2400" dirty="0">
                <a:latin typeface="Trebuchet MS" pitchFamily="34" charset="0"/>
              </a:rPr>
              <a:t>Poor patient management due to incomplete interventions</a:t>
            </a:r>
          </a:p>
          <a:p>
            <a:r>
              <a:rPr lang="en-US" sz="2400" dirty="0">
                <a:latin typeface="Trebuchet MS" pitchFamily="34" charset="0"/>
              </a:rPr>
              <a:t>Delays in care provision</a:t>
            </a:r>
          </a:p>
          <a:p>
            <a:r>
              <a:rPr lang="en-US" sz="2400" dirty="0">
                <a:latin typeface="Trebuchet MS" pitchFamily="34" charset="0"/>
              </a:rPr>
              <a:t>Decline in patient growth rate</a:t>
            </a:r>
          </a:p>
          <a:p>
            <a:r>
              <a:rPr lang="en-US" sz="2400" dirty="0">
                <a:latin typeface="Trebuchet MS" pitchFamily="34" charset="0"/>
              </a:rPr>
              <a:t>Reduced patient satisfaction </a:t>
            </a:r>
          </a:p>
          <a:p>
            <a:r>
              <a:rPr lang="en-US" sz="2400" dirty="0">
                <a:latin typeface="Trebuchet MS" pitchFamily="34" charset="0"/>
              </a:rPr>
              <a:t>Increased mortality rate</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Trebuchet MS" pitchFamily="34" charset="0"/>
              </a:rPr>
              <a:t>Scope of the Policy</a:t>
            </a:r>
          </a:p>
        </p:txBody>
      </p:sp>
      <p:sp>
        <p:nvSpPr>
          <p:cNvPr id="3" name="Content Placeholder 2"/>
          <p:cNvSpPr>
            <a:spLocks noGrp="1"/>
          </p:cNvSpPr>
          <p:nvPr>
            <p:ph sz="quarter" idx="1"/>
          </p:nvPr>
        </p:nvSpPr>
        <p:spPr/>
        <p:txBody>
          <a:bodyPr>
            <a:normAutofit/>
          </a:bodyPr>
          <a:lstStyle/>
          <a:p>
            <a:pPr>
              <a:buNone/>
            </a:pPr>
            <a:r>
              <a:rPr lang="en-US" sz="2400" dirty="0">
                <a:latin typeface="Trebuchet MS" pitchFamily="34" charset="0"/>
              </a:rPr>
              <a:t>The policy applies to: </a:t>
            </a:r>
          </a:p>
          <a:p>
            <a:r>
              <a:rPr lang="en-US" sz="2400" dirty="0">
                <a:latin typeface="Trebuchet MS" pitchFamily="34" charset="0"/>
              </a:rPr>
              <a:t>All specialists within the emergency department</a:t>
            </a:r>
          </a:p>
          <a:p>
            <a:r>
              <a:rPr lang="en-US" sz="2400" dirty="0">
                <a:latin typeface="Trebuchet MS" pitchFamily="34" charset="0"/>
              </a:rPr>
              <a:t>Other departments that operate in association with the emergency department</a:t>
            </a:r>
          </a:p>
          <a:p>
            <a:endParaRPr lang="en-US" sz="2400" dirty="0">
              <a:latin typeface="Trebuchet MS"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latin typeface="Trebuchet MS" pitchFamily="34" charset="0"/>
              </a:rPr>
              <a:t>Strategies to Resolve Absence of Interprofessional (1)</a:t>
            </a:r>
          </a:p>
        </p:txBody>
      </p:sp>
      <p:sp>
        <p:nvSpPr>
          <p:cNvPr id="3" name="Content Placeholder 2"/>
          <p:cNvSpPr>
            <a:spLocks noGrp="1"/>
          </p:cNvSpPr>
          <p:nvPr>
            <p:ph sz="quarter" idx="1"/>
          </p:nvPr>
        </p:nvSpPr>
        <p:spPr>
          <a:xfrm>
            <a:off x="612648" y="1447800"/>
            <a:ext cx="8153400" cy="5029200"/>
          </a:xfrm>
        </p:spPr>
        <p:txBody>
          <a:bodyPr>
            <a:normAutofit lnSpcReduction="10000"/>
          </a:bodyPr>
          <a:lstStyle/>
          <a:p>
            <a:pPr lvl="0" algn="ctr">
              <a:buNone/>
            </a:pPr>
            <a:r>
              <a:rPr lang="en-US" b="1" dirty="0"/>
              <a:t>Building Strong Relationships</a:t>
            </a:r>
          </a:p>
          <a:p>
            <a:r>
              <a:rPr lang="en-US" sz="2000" dirty="0">
                <a:latin typeface="Trebuchet MS" pitchFamily="34" charset="0"/>
              </a:rPr>
              <a:t>Allowing information sharing</a:t>
            </a:r>
          </a:p>
          <a:p>
            <a:r>
              <a:rPr lang="en-US" sz="2000" dirty="0">
                <a:latin typeface="Trebuchet MS" pitchFamily="34" charset="0"/>
              </a:rPr>
              <a:t>Support from leadership and the organization</a:t>
            </a:r>
          </a:p>
          <a:p>
            <a:r>
              <a:rPr lang="en-US" sz="2000" dirty="0">
                <a:latin typeface="Trebuchet MS" pitchFamily="34" charset="0"/>
              </a:rPr>
              <a:t>Open decision-making</a:t>
            </a:r>
          </a:p>
          <a:p>
            <a:r>
              <a:rPr lang="en-US" sz="2000" dirty="0">
                <a:latin typeface="Trebuchet MS" pitchFamily="34" charset="0"/>
              </a:rPr>
              <a:t>Members' willingness to collaborate </a:t>
            </a:r>
          </a:p>
          <a:p>
            <a:r>
              <a:rPr lang="en-US" sz="2000" dirty="0">
                <a:latin typeface="Trebuchet MS" pitchFamily="34" charset="0"/>
              </a:rPr>
              <a:t>Consistent education and training on emerging policies and treatment approaches</a:t>
            </a:r>
          </a:p>
          <a:p>
            <a:pPr lvl="0" algn="ctr">
              <a:buNone/>
            </a:pPr>
            <a:r>
              <a:rPr lang="en-US" sz="2800" b="1" dirty="0">
                <a:latin typeface="Trebuchet MS" pitchFamily="34" charset="0"/>
              </a:rPr>
              <a:t>Team Leadership</a:t>
            </a:r>
          </a:p>
          <a:p>
            <a:r>
              <a:rPr lang="en-US" sz="2000" dirty="0">
                <a:latin typeface="Trebuchet MS" pitchFamily="34" charset="0"/>
              </a:rPr>
              <a:t>Ensuring that coordination of the involved profession is done rightly and in time</a:t>
            </a:r>
          </a:p>
          <a:p>
            <a:r>
              <a:rPr lang="en-US" sz="2000" dirty="0">
                <a:latin typeface="Trebuchet MS" pitchFamily="34" charset="0"/>
              </a:rPr>
              <a:t>Ensuring that each professional is aware of their obligations and role within the team</a:t>
            </a:r>
          </a:p>
          <a:p>
            <a:r>
              <a:rPr lang="en-US" sz="2000" dirty="0">
                <a:latin typeface="Trebuchet MS" pitchFamily="34" charset="0"/>
              </a:rPr>
              <a:t>Supporting the team efforts by providing the needed resources in time to create reliability and competence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latin typeface="Trebuchet MS" pitchFamily="34" charset="0"/>
              </a:rPr>
              <a:t>Strategies to Resolve Absence of Interprofessional (2)</a:t>
            </a:r>
            <a:endParaRPr lang="en-US" sz="3600" dirty="0"/>
          </a:p>
        </p:txBody>
      </p:sp>
      <p:sp>
        <p:nvSpPr>
          <p:cNvPr id="3" name="Content Placeholder 2"/>
          <p:cNvSpPr>
            <a:spLocks noGrp="1"/>
          </p:cNvSpPr>
          <p:nvPr>
            <p:ph sz="quarter" idx="1"/>
          </p:nvPr>
        </p:nvSpPr>
        <p:spPr/>
        <p:txBody>
          <a:bodyPr/>
          <a:lstStyle/>
          <a:p>
            <a:pPr lvl="0" algn="ctr">
              <a:buNone/>
            </a:pPr>
            <a:r>
              <a:rPr lang="en-US" b="1" dirty="0"/>
              <a:t>Checklist Form Methodology</a:t>
            </a:r>
            <a:endParaRPr lang="en-US" dirty="0"/>
          </a:p>
          <a:p>
            <a:r>
              <a:rPr lang="en-US" sz="2400" dirty="0">
                <a:latin typeface="Trebuchet MS" pitchFamily="34" charset="0"/>
              </a:rPr>
              <a:t>Introduction of formalized procedures that reduce omissions and errors</a:t>
            </a:r>
          </a:p>
          <a:p>
            <a:r>
              <a:rPr lang="en-US" sz="2400" dirty="0">
                <a:latin typeface="Trebuchet MS" pitchFamily="34" charset="0"/>
              </a:rPr>
              <a:t>The use of a form checklist where every conducted process is marked upon to reduce the omission incidences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Trebuchet MS" pitchFamily="34" charset="0"/>
              </a:rPr>
              <a:t>Role of the Staff</a:t>
            </a:r>
          </a:p>
        </p:txBody>
      </p:sp>
      <p:sp>
        <p:nvSpPr>
          <p:cNvPr id="3" name="Content Placeholder 2"/>
          <p:cNvSpPr>
            <a:spLocks noGrp="1"/>
          </p:cNvSpPr>
          <p:nvPr>
            <p:ph sz="quarter" idx="1"/>
          </p:nvPr>
        </p:nvSpPr>
        <p:spPr/>
        <p:txBody>
          <a:bodyPr>
            <a:normAutofit/>
          </a:bodyPr>
          <a:lstStyle/>
          <a:p>
            <a:r>
              <a:rPr lang="en-US" sz="2400" dirty="0">
                <a:latin typeface="Trebuchet MS" pitchFamily="34" charset="0"/>
              </a:rPr>
              <a:t>Effective monitoring and evaluation of the strategy implementations </a:t>
            </a:r>
          </a:p>
          <a:p>
            <a:r>
              <a:rPr lang="en-US" sz="2400" dirty="0">
                <a:latin typeface="Trebuchet MS" pitchFamily="34" charset="0"/>
              </a:rPr>
              <a:t>Building a culture of teamwork that will make everyone in the facility to realize the power of collaboration</a:t>
            </a:r>
          </a:p>
          <a:p>
            <a:r>
              <a:rPr lang="en-US" sz="2400" dirty="0">
                <a:latin typeface="Trebuchet MS" pitchFamily="34" charset="0"/>
              </a:rPr>
              <a:t>Establishing timelines to guide on the processes to ensure that the required execution time is taken within a given procedure</a:t>
            </a:r>
          </a:p>
          <a:p>
            <a:r>
              <a:rPr lang="en-US" sz="2400" dirty="0">
                <a:latin typeface="Trebuchet MS" pitchFamily="34" charset="0"/>
              </a:rPr>
              <a:t>Conduct training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a:latin typeface="Trebuchet MS" pitchFamily="34" charset="0"/>
              </a:rPr>
              <a:t>Issues in Application of Strategies</a:t>
            </a:r>
            <a:endParaRPr lang="en-US" sz="3600" dirty="0">
              <a:latin typeface="Trebuchet MS" pitchFamily="34" charset="0"/>
            </a:endParaRPr>
          </a:p>
        </p:txBody>
      </p:sp>
      <p:sp>
        <p:nvSpPr>
          <p:cNvPr id="3" name="Content Placeholder 2"/>
          <p:cNvSpPr>
            <a:spLocks noGrp="1"/>
          </p:cNvSpPr>
          <p:nvPr>
            <p:ph sz="quarter" idx="1"/>
          </p:nvPr>
        </p:nvSpPr>
        <p:spPr/>
        <p:txBody>
          <a:bodyPr>
            <a:normAutofit/>
          </a:bodyPr>
          <a:lstStyle/>
          <a:p>
            <a:r>
              <a:rPr lang="en-US" sz="2400" dirty="0">
                <a:latin typeface="Trebuchet MS" pitchFamily="34" charset="0"/>
              </a:rPr>
              <a:t>Ambiguity of role and leadership</a:t>
            </a:r>
          </a:p>
          <a:p>
            <a:r>
              <a:rPr lang="en-US" sz="2400" dirty="0">
                <a:latin typeface="Trebuchet MS" pitchFamily="34" charset="0"/>
              </a:rPr>
              <a:t>Absence of a real, mutual and concrete goal</a:t>
            </a:r>
          </a:p>
          <a:p>
            <a:r>
              <a:rPr lang="en-US" sz="2400" dirty="0">
                <a:latin typeface="Trebuchet MS" pitchFamily="34" charset="0"/>
              </a:rPr>
              <a:t>Lack of training in </a:t>
            </a:r>
            <a:r>
              <a:rPr lang="en-US" sz="2400" dirty="0" err="1">
                <a:latin typeface="Trebuchet MS" pitchFamily="34" charset="0"/>
              </a:rPr>
              <a:t>interprofessional</a:t>
            </a:r>
            <a:r>
              <a:rPr lang="en-US" sz="2400" dirty="0">
                <a:latin typeface="Trebuchet MS" pitchFamily="34" charset="0"/>
              </a:rPr>
              <a:t> collaboration</a:t>
            </a:r>
          </a:p>
          <a:p>
            <a:r>
              <a:rPr lang="en-US" sz="2400" dirty="0">
                <a:latin typeface="Trebuchet MS" pitchFamily="34" charset="0"/>
              </a:rPr>
              <a:t>Lack of dedication of team members</a:t>
            </a:r>
          </a:p>
          <a:p>
            <a:r>
              <a:rPr lang="en-US" sz="2400" dirty="0">
                <a:latin typeface="Trebuchet MS" pitchFamily="34" charset="0"/>
              </a:rPr>
              <a:t>Insufficient decision making</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507</TotalTime>
  <Words>1850</Words>
  <Application>Microsoft Office PowerPoint</Application>
  <PresentationFormat>On-screen Show (4:3)</PresentationFormat>
  <Paragraphs>103</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Trebuchet MS</vt:lpstr>
      <vt:lpstr>Tw Cen MT</vt:lpstr>
      <vt:lpstr>Wingdings</vt:lpstr>
      <vt:lpstr>Wingdings 2</vt:lpstr>
      <vt:lpstr>Median</vt:lpstr>
      <vt:lpstr>POLICY PROPOSAL PRESENTATION</vt:lpstr>
      <vt:lpstr>Presentation Outline</vt:lpstr>
      <vt:lpstr> Policy on Interprofessional Collaboration </vt:lpstr>
      <vt:lpstr>Need for a Policy</vt:lpstr>
      <vt:lpstr>Scope of the Policy</vt:lpstr>
      <vt:lpstr>Strategies to Resolve Absence of Interprofessional (1)</vt:lpstr>
      <vt:lpstr>Strategies to Resolve Absence of Interprofessional (2)</vt:lpstr>
      <vt:lpstr>Role of the Staff</vt:lpstr>
      <vt:lpstr>Issues in Application of Strategies</vt:lpstr>
      <vt:lpstr>Positive Impact on Working Conditions</vt:lpstr>
      <vt:lpstr>Alternative Perspectives on Mitigating Issues with Application of Strategies</vt:lpstr>
      <vt:lpstr>Stakeholder Participation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PROPOSAL PRESENTATION</dc:title>
  <dc:creator>DJPINCHES254</dc:creator>
  <cp:lastModifiedBy>Keizma Hill</cp:lastModifiedBy>
  <cp:revision>70</cp:revision>
  <dcterms:created xsi:type="dcterms:W3CDTF">2020-07-26T13:11:56Z</dcterms:created>
  <dcterms:modified xsi:type="dcterms:W3CDTF">2020-07-30T01:41:12Z</dcterms:modified>
</cp:coreProperties>
</file>