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2" clrIdx="1"/>
  <p:cmAuthor id="2" name="Jenn Shropshire" initials="JS" lastIdx="6" clrIdx="2"/>
  <p:cmAuthor id="3" name="Author" initials="AU" lastIdx="3" clrIdx="3"/>
  <p:cmAuthor id="4" name="Editor" initials="EN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72" autoAdjust="0"/>
    <p:restoredTop sz="98713" autoAdjust="0"/>
  </p:normalViewPr>
  <p:slideViewPr>
    <p:cSldViewPr>
      <p:cViewPr varScale="1">
        <p:scale>
          <a:sx n="69" d="100"/>
          <a:sy n="69" d="100"/>
        </p:scale>
        <p:origin x="-1812" y="-108"/>
      </p:cViewPr>
      <p:guideLst>
        <p:guide orient="horz" pos="4032"/>
        <p:guide orient="horz" pos="288"/>
        <p:guide orient="horz" pos="960"/>
        <p:guide orient="horz" pos="1056"/>
        <p:guide pos="532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54275"/>
            <a:ext cx="7772400" cy="82232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000" dirty="0"/>
              <a:t>Chapter 7</a:t>
            </a:r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29000"/>
            <a:ext cx="7772400" cy="9906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Community Health Planning, Implementation, and </a:t>
            </a:r>
            <a:r>
              <a:rPr lang="en-US" altLang="ja-JP" sz="3000" dirty="0" smtClean="0">
                <a:ea typeface="ＭＳ Ｐゴシック" charset="-128"/>
              </a:rPr>
              <a:t>Evaluation</a:t>
            </a:r>
            <a:endParaRPr lang="en-US" altLang="ja-JP" sz="3000" dirty="0">
              <a:ea typeface="ＭＳ Ｐゴシック" charset="-128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23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6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 smtClean="0"/>
              <a:t>Development of Goals and Objectives</a:t>
            </a:r>
            <a:endParaRPr lang="en-US" altLang="en-US" sz="3600" dirty="0"/>
          </a:p>
        </p:txBody>
      </p:sp>
      <p:sp>
        <p:nvSpPr>
          <p:cNvPr id="458761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399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Goals—where </a:t>
            </a:r>
            <a:r>
              <a:rPr lang="en-US" altLang="en-US" dirty="0"/>
              <a:t>we want to be</a:t>
            </a:r>
          </a:p>
          <a:p>
            <a:r>
              <a:rPr lang="en-US" altLang="en-US" dirty="0"/>
              <a:t>Objectives—steps needed to get there</a:t>
            </a:r>
          </a:p>
          <a:p>
            <a:pPr lvl="1"/>
            <a:r>
              <a:rPr lang="en-US" altLang="en-US" dirty="0"/>
              <a:t>Measurable</a:t>
            </a:r>
          </a:p>
          <a:p>
            <a:pPr lvl="1"/>
            <a:r>
              <a:rPr lang="en-US" altLang="en-US" dirty="0"/>
              <a:t>Specific measures</a:t>
            </a:r>
          </a:p>
          <a:p>
            <a:pPr lvl="1"/>
            <a:r>
              <a:rPr lang="en-US" altLang="en-US" dirty="0" smtClean="0"/>
              <a:t>Instructions to guide population</a:t>
            </a:r>
            <a:endParaRPr lang="en-US" altLang="en-US" dirty="0"/>
          </a:p>
          <a:p>
            <a:pPr lvl="1"/>
            <a:r>
              <a:rPr lang="en-US" altLang="en-US" dirty="0"/>
              <a:t>Used to measure outcomes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4" name="Picture 2" descr="C:\Documents and Settings\Penny\Local Settings\Temporary Internet Files\Content.IE5\UCV4BDVO\MC9001859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0"/>
            <a:ext cx="251153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42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Steps in the </a:t>
            </a:r>
            <a:r>
              <a:rPr lang="en-US" altLang="en-US" sz="3600" dirty="0" smtClean="0"/>
              <a:t>Health Planning </a:t>
            </a:r>
            <a:r>
              <a:rPr lang="en-US" altLang="en-US" sz="3600" dirty="0"/>
              <a:t>Model </a:t>
            </a:r>
            <a:r>
              <a:rPr lang="en-US" altLang="en-US" sz="3600" dirty="0" smtClean="0"/>
              <a:t>(Cont.) </a:t>
            </a:r>
            <a:endParaRPr lang="en-US" altLang="en-US" sz="3600" dirty="0"/>
          </a:p>
        </p:txBody>
      </p:sp>
      <p:sp>
        <p:nvSpPr>
          <p:cNvPr id="46080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Intervention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Often the most enjoyable stage for the nurse and the clients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Implementation should follow the initial plan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Should include a variety of strategies </a:t>
            </a:r>
            <a:endParaRPr lang="en-US" altLang="en-US" dirty="0"/>
          </a:p>
          <a:p>
            <a:pPr lvl="1"/>
            <a:r>
              <a:rPr lang="en-US" altLang="ja-JP" dirty="0">
                <a:ea typeface="ＭＳ Ｐゴシック" charset="-128"/>
              </a:rPr>
              <a:t>Prepare for unexpected problems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098" name="Picture 2" descr="C:\Documents and Settings\Penny\Local Settings\Temporary Internet Files\Content.IE5\4BSNVYGI\MC9000786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5224" y="4114800"/>
            <a:ext cx="2028580" cy="18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83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79" name="Rectangle 3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Interventions </a:t>
            </a:r>
            <a:r>
              <a:rPr lang="en-US" altLang="en-US" sz="3600" dirty="0" smtClean="0"/>
              <a:t>by</a:t>
            </a:r>
            <a:br>
              <a:rPr lang="en-US" altLang="en-US" sz="3600" dirty="0" smtClean="0"/>
            </a:br>
            <a:r>
              <a:rPr lang="en-US" altLang="en-US" sz="3600" dirty="0" smtClean="0"/>
              <a:t>Type </a:t>
            </a:r>
            <a:r>
              <a:rPr lang="en-US" altLang="en-US" sz="3600" dirty="0"/>
              <a:t>of Aggregate </a:t>
            </a:r>
            <a:r>
              <a:rPr lang="en-US" altLang="en-US" sz="3600" dirty="0" smtClean="0"/>
              <a:t>and </a:t>
            </a:r>
            <a:r>
              <a:rPr lang="en-US" altLang="en-US" sz="3600" dirty="0"/>
              <a:t>System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9651303"/>
              </p:ext>
            </p:extLst>
          </p:nvPr>
        </p:nvGraphicFramePr>
        <p:xfrm>
          <a:off x="685800" y="1981200"/>
          <a:ext cx="8077200" cy="2954592"/>
        </p:xfrm>
        <a:graphic>
          <a:graphicData uri="http://schemas.openxmlformats.org/drawingml/2006/table">
            <a:tbl>
              <a:tblPr/>
              <a:tblGrid>
                <a:gridCol w="2138363"/>
                <a:gridCol w="2205037"/>
                <a:gridCol w="3733800"/>
              </a:tblGrid>
              <a:tr h="58737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Type of Aggregate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System Level for Intervention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Rehabilitation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Subsystem and aggregate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Textile industry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Organization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Aggregate system and suprasystem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Crime watch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Group, organization, and population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Aggregate system and suprasystem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Bilingual students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(case study)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Community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Aggregate system and suprasystem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89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Steps in the </a:t>
            </a:r>
            <a:r>
              <a:rPr lang="en-US" altLang="en-US" sz="3600" dirty="0" smtClean="0"/>
              <a:t>Health Planning </a:t>
            </a:r>
            <a:r>
              <a:rPr lang="en-US" altLang="en-US" sz="3600" dirty="0"/>
              <a:t>Model </a:t>
            </a:r>
            <a:r>
              <a:rPr lang="en-US" altLang="en-US" sz="3600" dirty="0" smtClean="0"/>
              <a:t>(Cont.) </a:t>
            </a:r>
            <a:endParaRPr lang="en-US" altLang="en-US" sz="3600" dirty="0"/>
          </a:p>
        </p:txBody>
      </p:sp>
      <p:sp>
        <p:nvSpPr>
          <p:cNvPr id="46490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400" dirty="0"/>
              <a:t>Evaluation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Include the </a:t>
            </a:r>
            <a:r>
              <a:rPr lang="en-US" altLang="ja-JP" sz="2000" dirty="0" smtClean="0">
                <a:ea typeface="ＭＳ Ｐゴシック" charset="-128"/>
              </a:rPr>
              <a:t>participant’s </a:t>
            </a:r>
            <a:r>
              <a:rPr lang="en-US" altLang="ja-JP" sz="2000" dirty="0">
                <a:ea typeface="ＭＳ Ｐゴシック" charset="-128"/>
              </a:rPr>
              <a:t>verbal or written feedback and the </a:t>
            </a:r>
            <a:r>
              <a:rPr lang="en-US" altLang="ja-JP" sz="2000" dirty="0" smtClean="0">
                <a:ea typeface="ＭＳ Ｐゴシック" charset="-128"/>
              </a:rPr>
              <a:t>nurse’s </a:t>
            </a:r>
            <a:r>
              <a:rPr lang="en-US" altLang="ja-JP" sz="2000" dirty="0">
                <a:ea typeface="ＭＳ Ｐゴシック" charset="-128"/>
              </a:rPr>
              <a:t>detailed analysis 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Reflect on each previous stage to determine the </a:t>
            </a:r>
            <a:r>
              <a:rPr lang="en-US" altLang="ja-JP" sz="2000" dirty="0" smtClean="0">
                <a:ea typeface="ＭＳ Ｐゴシック" charset="-128"/>
              </a:rPr>
              <a:t>plan’s </a:t>
            </a:r>
            <a:r>
              <a:rPr lang="en-US" altLang="ja-JP" sz="2000" dirty="0">
                <a:ea typeface="ＭＳ Ｐゴシック" charset="-128"/>
              </a:rPr>
              <a:t>strengths and weaknesses 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Evaluate both formative (process) and summative (product/outcome) aspects 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Communicate follow-up recommendations 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124" name="Picture 4" descr="C:\Documents and Settings\Penny\Local Settings\Temporary Internet Files\Content.IE5\4BSNVYGI\MC9003916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969258"/>
            <a:ext cx="1495475" cy="166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014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Importance of Each </a:t>
            </a:r>
            <a:r>
              <a:rPr lang="en-US" altLang="en-US" sz="3600" dirty="0" smtClean="0"/>
              <a:t>Step in </a:t>
            </a:r>
            <a:r>
              <a:rPr lang="en-US" altLang="en-US" sz="3600" dirty="0"/>
              <a:t>the Nursing Process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sz="2400" dirty="0">
                <a:ea typeface="ＭＳ Ｐゴシック" charset="-128"/>
              </a:rPr>
              <a:t>Aggregate assessments must be </a:t>
            </a:r>
            <a:r>
              <a:rPr lang="en-US" altLang="ja-JP" sz="2400" dirty="0" smtClean="0">
                <a:ea typeface="ＭＳ Ｐゴシック" charset="-128"/>
              </a:rPr>
              <a:t>thorough.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S</a:t>
            </a:r>
            <a:r>
              <a:rPr lang="en-US" altLang="ja-JP" sz="2000" dirty="0" smtClean="0">
                <a:ea typeface="ＭＳ Ｐゴシック" charset="-128"/>
              </a:rPr>
              <a:t>hould </a:t>
            </a:r>
            <a:r>
              <a:rPr lang="en-US" altLang="ja-JP" sz="2000" dirty="0">
                <a:ea typeface="ＭＳ Ｐゴシック" charset="-128"/>
              </a:rPr>
              <a:t>elicit answers to key questions about the aggregate’s health and demographic </a:t>
            </a:r>
            <a:r>
              <a:rPr lang="en-US" altLang="ja-JP" sz="2000" dirty="0" smtClean="0">
                <a:ea typeface="ＭＳ Ｐゴシック" charset="-128"/>
              </a:rPr>
              <a:t>profile</a:t>
            </a: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Should </a:t>
            </a:r>
            <a:r>
              <a:rPr lang="en-US" altLang="ja-JP" sz="2000" dirty="0">
                <a:ea typeface="ＭＳ Ｐゴシック" charset="-128"/>
              </a:rPr>
              <a:t>compare this information with similar aggregates presented in the </a:t>
            </a:r>
            <a:r>
              <a:rPr lang="en-US" altLang="ja-JP" sz="2000" dirty="0" smtClean="0">
                <a:ea typeface="ＭＳ Ｐゴシック" charset="-128"/>
              </a:rPr>
              <a:t>literature</a:t>
            </a:r>
            <a:endParaRPr lang="en-US" altLang="ja-JP" sz="2000" dirty="0">
              <a:ea typeface="ＭＳ Ｐゴシック" charset="-128"/>
            </a:endParaRPr>
          </a:p>
          <a:p>
            <a:r>
              <a:rPr lang="en-US" altLang="ja-JP" sz="2400" dirty="0">
                <a:ea typeface="ＭＳ Ｐゴシック" charset="-128"/>
              </a:rPr>
              <a:t>The nurse must complete careful planning and set goals that the nurse and the aggregate accept. </a:t>
            </a:r>
            <a:endParaRPr lang="en-US" altLang="ja-JP" sz="2400" dirty="0" smtClean="0">
              <a:ea typeface="ＭＳ Ｐゴシック" charset="-128"/>
            </a:endParaRP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Mutual </a:t>
            </a:r>
            <a:r>
              <a:rPr lang="en-US" altLang="ja-JP" sz="2000" dirty="0">
                <a:ea typeface="ＭＳ Ｐゴシック" charset="-128"/>
              </a:rPr>
              <a:t>planning is very important.</a:t>
            </a:r>
          </a:p>
          <a:p>
            <a:r>
              <a:rPr lang="en-US" altLang="ja-JP" sz="2400" dirty="0">
                <a:ea typeface="ＭＳ Ｐゴシック" charset="-128"/>
              </a:rPr>
              <a:t>Interventions must include aggregate participation and must meet the mutual goals.</a:t>
            </a:r>
          </a:p>
          <a:p>
            <a:r>
              <a:rPr lang="en-US" altLang="ja-JP" sz="2400" dirty="0">
                <a:ea typeface="ＭＳ Ｐゴシック" charset="-128"/>
              </a:rPr>
              <a:t>Evaluation must include process and product evaluation and aggregate input.</a:t>
            </a:r>
            <a:endParaRPr lang="en-US" alt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83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PRECEDE-PROCEED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688" y="1503426"/>
            <a:ext cx="6258624" cy="4897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44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Federal </a:t>
            </a:r>
            <a:r>
              <a:rPr lang="en-US" altLang="en-US" sz="3600" dirty="0" smtClean="0"/>
              <a:t>Legislation Affecting Health </a:t>
            </a:r>
            <a:r>
              <a:rPr lang="en-US" altLang="en-US" sz="3600" dirty="0"/>
              <a:t>Planning</a:t>
            </a:r>
          </a:p>
        </p:txBody>
      </p:sp>
      <p:sp>
        <p:nvSpPr>
          <p:cNvPr id="46899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Hill-Burton Act</a:t>
            </a:r>
          </a:p>
          <a:p>
            <a:r>
              <a:rPr lang="en-US" altLang="en-US" dirty="0"/>
              <a:t>Regional Medical Programs (RMP)</a:t>
            </a:r>
          </a:p>
          <a:p>
            <a:r>
              <a:rPr lang="en-US" altLang="ja-JP" dirty="0">
                <a:ea typeface="ＭＳ Ｐゴシック" charset="-128"/>
              </a:rPr>
              <a:t>Partnership for Health Program (PHP) </a:t>
            </a:r>
          </a:p>
          <a:p>
            <a:r>
              <a:rPr lang="en-US" altLang="en-US" dirty="0"/>
              <a:t>Certificate of Need (CON)</a:t>
            </a:r>
          </a:p>
          <a:p>
            <a:r>
              <a:rPr lang="en-US" altLang="ja-JP" dirty="0">
                <a:ea typeface="ＭＳ Ｐゴシック" charset="-128"/>
              </a:rPr>
              <a:t>National Health Planning and Resources Development Act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468997" name="Picture 6" descr="C:\Users\leakepen\AppData\Local\Microsoft\Windows\Temporary Internet Files\Content.IE5\ARG84GKV\MPj043876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64038"/>
            <a:ext cx="2209800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639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Comprehensive Health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Patient Protection and Affordable Care Act (2010)</a:t>
            </a:r>
          </a:p>
          <a:p>
            <a:pPr lvl="1"/>
            <a:r>
              <a:rPr lang="en-US" dirty="0" smtClean="0"/>
              <a:t>Preventive services based on evidence-based recommendations</a:t>
            </a:r>
          </a:p>
          <a:p>
            <a:pPr lvl="1"/>
            <a:r>
              <a:rPr lang="en-US" dirty="0" smtClean="0"/>
              <a:t>National strategy to improve the nation’s health</a:t>
            </a:r>
          </a:p>
          <a:p>
            <a:pPr lvl="1"/>
            <a:r>
              <a:rPr lang="en-US" dirty="0" smtClean="0"/>
              <a:t>CMMS innovation center</a:t>
            </a:r>
          </a:p>
          <a:p>
            <a:pPr lvl="1"/>
            <a:r>
              <a:rPr lang="en-US" dirty="0" smtClean="0"/>
              <a:t>National quality improvement strategy for services and population health</a:t>
            </a:r>
          </a:p>
          <a:p>
            <a:pPr lvl="1"/>
            <a:r>
              <a:rPr lang="en-US" dirty="0" smtClean="0"/>
              <a:t>Improved access to care</a:t>
            </a:r>
          </a:p>
          <a:p>
            <a:pPr lvl="1"/>
            <a:r>
              <a:rPr lang="en-US" dirty="0" smtClean="0"/>
              <a:t>Reduction in the growth of Medicare spending</a:t>
            </a:r>
          </a:p>
          <a:p>
            <a:pPr lvl="1"/>
            <a:r>
              <a:rPr lang="en-US" dirty="0" smtClean="0"/>
              <a:t>National workforce strategy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86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Nurses’ Role</a:t>
            </a:r>
          </a:p>
        </p:txBody>
      </p:sp>
      <p:sp>
        <p:nvSpPr>
          <p:cNvPr id="47309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Work collaboratively with health </a:t>
            </a:r>
            <a:r>
              <a:rPr lang="en-US" altLang="en-US" dirty="0" smtClean="0"/>
              <a:t>planners to improve aggregate health</a:t>
            </a:r>
            <a:endParaRPr lang="en-US" altLang="en-US" dirty="0"/>
          </a:p>
          <a:p>
            <a:r>
              <a:rPr lang="en-US" altLang="en-US" dirty="0"/>
              <a:t>Fuse technology with knowledge of health care </a:t>
            </a:r>
            <a:r>
              <a:rPr lang="en-US" altLang="en-US" dirty="0" smtClean="0"/>
              <a:t>needs and skills</a:t>
            </a:r>
            <a:endParaRPr lang="en-US" altLang="en-US" dirty="0"/>
          </a:p>
          <a:p>
            <a:r>
              <a:rPr lang="en-US" altLang="en-US" dirty="0"/>
              <a:t>Become directly involved in the planning process</a:t>
            </a:r>
          </a:p>
          <a:p>
            <a:r>
              <a:rPr lang="en-US" altLang="en-US" dirty="0"/>
              <a:t>Engage in aggregate-level </a:t>
            </a:r>
            <a:r>
              <a:rPr lang="en-US" altLang="en-US" dirty="0" smtClean="0"/>
              <a:t>projects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3" descr="C:\Documents and Settings\Penny\Local Settings\Temporary Internet Files\Content.IE5\JBQQVWUB\MP90038753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191000"/>
            <a:ext cx="130454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41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The Community as Client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42372" name="Picture 5" descr="H:\Nies\JPG for Slides\f06-01-X28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4192" y="1679423"/>
            <a:ext cx="4934666" cy="456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34250" y="5867400"/>
            <a:ext cx="1276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7-1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73" name="Rectangle 5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Levels of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Community </a:t>
            </a:r>
            <a:r>
              <a:rPr lang="en-US" altLang="en-US" sz="3600" dirty="0"/>
              <a:t>Health Nursing Practice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1782873"/>
              </p:ext>
            </p:extLst>
          </p:nvPr>
        </p:nvGraphicFramePr>
        <p:xfrm>
          <a:off x="1295399" y="1524000"/>
          <a:ext cx="6629401" cy="4870394"/>
        </p:xfrm>
        <a:graphic>
          <a:graphicData uri="http://schemas.openxmlformats.org/drawingml/2006/table">
            <a:tbl>
              <a:tblPr/>
              <a:tblGrid>
                <a:gridCol w="912303"/>
                <a:gridCol w="1016204"/>
                <a:gridCol w="1581325"/>
                <a:gridCol w="1559785"/>
                <a:gridCol w="1559784"/>
              </a:tblGrid>
              <a:tr h="462234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Client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Example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Characteristics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Health Assessment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Nursing Involvement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</a:tr>
              <a:tr h="470090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Individual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Lisa McDonald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Individual with various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Individual strengths, problems, and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Client-nurse interaction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058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Family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Moniz family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Family system with individual and group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Individual and family strengths, problems, and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Interactions with individuals and the family group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487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Group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Boy Scout troop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Alzheimer’s support group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Common interests, problems, and needs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Interdependency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Group dynamics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Fulfillment of goals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Group member and leader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844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Population group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AIDS patients in a given state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Pregnant adolescents in a school district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Large, unorganized group with common interests, problems, and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Assessment of common problems, needs, and vital statistics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Application of nursing process to identified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5130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Organization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 workplace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 school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Organized group in a common location with shared governance and goals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Relationship of goals, structure, communication, patterns of organization to its strengths, problems and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Consultant and/or employee application of nursing process to identified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41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Community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Italian neighborhood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Anytown, USA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 aggregate of people in a common location with organized social systems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Analysis of systems, strengths, characteristics, problems, and needs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 3" pitchFamily="18" charset="2"/>
                        <a:defRPr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Community leader, participant, and health care provider</a:t>
                      </a:r>
                    </a:p>
                  </a:txBody>
                  <a:tcPr marL="72984" marR="72984" marT="36492" marB="364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07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9248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Health Planning Model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46468" name="Picture 10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05800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39000" y="516472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7-2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Hogue (1985)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7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7818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Steps in </a:t>
            </a:r>
            <a:r>
              <a:rPr lang="en-US" altLang="en-US" sz="3600" dirty="0" smtClean="0"/>
              <a:t>the Health Planning </a:t>
            </a:r>
            <a:r>
              <a:rPr lang="en-US" altLang="en-US" sz="3600" dirty="0"/>
              <a:t>Model</a:t>
            </a:r>
          </a:p>
        </p:txBody>
      </p:sp>
      <p:sp>
        <p:nvSpPr>
          <p:cNvPr id="44851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Assessment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Meet with </a:t>
            </a:r>
            <a:r>
              <a:rPr lang="en-US" altLang="ja-JP" sz="2000" dirty="0">
                <a:ea typeface="ＭＳ Ｐゴシック" charset="-128"/>
              </a:rPr>
              <a:t>group leaders of aggregate to clarify mutual expectations 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ＭＳ Ｐゴシック" charset="-128"/>
              </a:rPr>
              <a:t>Determine sociodemographic characteristics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smtClean="0">
                <a:ea typeface="ＭＳ Ｐゴシック" charset="-128"/>
              </a:rPr>
              <a:t>Interview </a:t>
            </a:r>
            <a:r>
              <a:rPr lang="en-US" altLang="ja-JP" sz="2000" dirty="0">
                <a:ea typeface="ＭＳ Ｐゴシック" charset="-128"/>
              </a:rPr>
              <a:t>a </a:t>
            </a:r>
            <a:r>
              <a:rPr lang="en-US" altLang="ja-JP" sz="2000" b="1" dirty="0">
                <a:ea typeface="ＭＳ Ｐゴシック" charset="-128"/>
              </a:rPr>
              <a:t>k</a:t>
            </a:r>
            <a:r>
              <a:rPr lang="en-US" altLang="ja-JP" sz="2000" b="1" dirty="0" smtClean="0">
                <a:ea typeface="ＭＳ Ｐゴシック" charset="-128"/>
              </a:rPr>
              <a:t>ey </a:t>
            </a:r>
            <a:r>
              <a:rPr lang="en-US" altLang="ja-JP" sz="2000" b="1" dirty="0">
                <a:ea typeface="ＭＳ Ｐゴシック" charset="-128"/>
              </a:rPr>
              <a:t>i</a:t>
            </a:r>
            <a:r>
              <a:rPr lang="en-US" altLang="ja-JP" sz="2000" b="1" dirty="0" smtClean="0">
                <a:ea typeface="ＭＳ Ｐゴシック" charset="-128"/>
              </a:rPr>
              <a:t>nformant</a:t>
            </a:r>
            <a:endParaRPr lang="en-US" altLang="ja-JP" sz="2000" b="1" dirty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ＭＳ Ｐゴシック" charset="-128"/>
              </a:rPr>
              <a:t>Consider both positive and negative factors 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smtClean="0">
                <a:ea typeface="ＭＳ Ｐゴシック" charset="-128"/>
              </a:rPr>
              <a:t>Compare </a:t>
            </a:r>
            <a:r>
              <a:rPr lang="en-US" altLang="ja-JP" sz="2000" dirty="0">
                <a:ea typeface="ＭＳ Ｐゴシック" charset="-128"/>
              </a:rPr>
              <a:t>the aggregate with the </a:t>
            </a:r>
            <a:r>
              <a:rPr lang="en-US" altLang="ja-JP" sz="2000" dirty="0" smtClean="0">
                <a:ea typeface="ＭＳ Ｐゴシック" charset="-128"/>
              </a:rPr>
              <a:t>“norm” </a:t>
            </a:r>
            <a:endParaRPr lang="en-US" altLang="ja-JP" sz="2000" dirty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 dirty="0" smtClean="0">
                <a:ea typeface="ＭＳ Ｐゴシック" charset="-128"/>
              </a:rPr>
              <a:t>Research </a:t>
            </a:r>
            <a:r>
              <a:rPr lang="en-US" altLang="ja-JP" sz="2000" dirty="0">
                <a:ea typeface="ＭＳ Ｐゴシック" charset="-128"/>
              </a:rPr>
              <a:t>potential problems 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ＭＳ Ｐゴシック" charset="-128"/>
              </a:rPr>
              <a:t>Identify </a:t>
            </a:r>
            <a:r>
              <a:rPr lang="en-US" altLang="ja-JP" sz="2000" dirty="0" smtClean="0">
                <a:ea typeface="ＭＳ Ｐゴシック" charset="-128"/>
              </a:rPr>
              <a:t>health </a:t>
            </a:r>
            <a:r>
              <a:rPr lang="en-US" altLang="ja-JP" sz="2000" dirty="0">
                <a:ea typeface="ＭＳ Ｐゴシック" charset="-128"/>
              </a:rPr>
              <a:t>problems and needs 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ea typeface="ＭＳ Ｐゴシック" charset="-128"/>
              </a:rPr>
              <a:t>Prioritize the identified problems and needs to create an effective plan 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48517" name="Picture 5" descr="C:\Users\leakepen\AppData\Local\Microsoft\Windows\Temporary Internet Files\Content.IE5\DTUWK8B5\MPj0439348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0854" y="232855"/>
            <a:ext cx="1824546" cy="182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067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Four Types of Needs to Assess</a:t>
            </a:r>
          </a:p>
        </p:txBody>
      </p:sp>
      <p:sp>
        <p:nvSpPr>
          <p:cNvPr id="45056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399"/>
            <a:ext cx="7772400" cy="4724401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400" dirty="0"/>
              <a:t>Expressed needs </a:t>
            </a:r>
          </a:p>
          <a:p>
            <a:pPr lvl="1"/>
            <a:r>
              <a:rPr lang="en-US" altLang="en-US" sz="2000" dirty="0"/>
              <a:t>Demand for services and the market behavior of the targeted population</a:t>
            </a:r>
          </a:p>
          <a:p>
            <a:r>
              <a:rPr lang="en-US" altLang="en-US" sz="2400" dirty="0"/>
              <a:t>Normative needs</a:t>
            </a:r>
          </a:p>
          <a:p>
            <a:pPr lvl="1"/>
            <a:r>
              <a:rPr lang="en-US" altLang="en-US" sz="2000" dirty="0"/>
              <a:t>Lack, deficit, or inadequacy of services determined by health professionals</a:t>
            </a:r>
          </a:p>
          <a:p>
            <a:r>
              <a:rPr lang="en-US" altLang="en-US" sz="2400" dirty="0"/>
              <a:t>Perceived needs</a:t>
            </a:r>
          </a:p>
          <a:p>
            <a:pPr lvl="1"/>
            <a:r>
              <a:rPr lang="en-US" altLang="en-US" sz="2000" dirty="0"/>
              <a:t>Wants and desires expressed by audience</a:t>
            </a:r>
          </a:p>
          <a:p>
            <a:r>
              <a:rPr lang="en-US" altLang="en-US" sz="2400" dirty="0"/>
              <a:t>Relative needs</a:t>
            </a:r>
          </a:p>
          <a:p>
            <a:pPr lvl="1"/>
            <a:r>
              <a:rPr lang="en-US" altLang="en-US" sz="2000" dirty="0"/>
              <a:t>Gap showing health disparities between advantaged and disadvantaged population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485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Factors for Determining Priorities</a:t>
            </a:r>
          </a:p>
        </p:txBody>
      </p:sp>
      <p:sp>
        <p:nvSpPr>
          <p:cNvPr id="45261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Aggregates preferences</a:t>
            </a:r>
          </a:p>
          <a:p>
            <a:r>
              <a:rPr lang="en-US" altLang="en-US" dirty="0"/>
              <a:t>Number of individuals affected by the health problem</a:t>
            </a:r>
          </a:p>
          <a:p>
            <a:r>
              <a:rPr lang="en-US" altLang="en-US" dirty="0"/>
              <a:t>Severity of the health need or problem</a:t>
            </a:r>
          </a:p>
          <a:p>
            <a:r>
              <a:rPr lang="en-US" altLang="en-US" dirty="0"/>
              <a:t>Availability of potential solutions</a:t>
            </a:r>
          </a:p>
          <a:p>
            <a:r>
              <a:rPr lang="en-US" altLang="en-US" dirty="0"/>
              <a:t>Practical considerations such as skills, time, and available </a:t>
            </a:r>
            <a:r>
              <a:rPr lang="en-US" altLang="en-US" dirty="0" smtClean="0"/>
              <a:t>resources</a:t>
            </a:r>
          </a:p>
          <a:p>
            <a:r>
              <a:rPr lang="en-US" altLang="en-US" dirty="0" smtClean="0"/>
              <a:t>May use Maslow’s hierarchy of needs or levels of prevention to further refine priorities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323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6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Community Involvement </a:t>
            </a:r>
            <a:r>
              <a:rPr lang="en-US" altLang="en-US" sz="3600" dirty="0" smtClean="0"/>
              <a:t>Is Essential </a:t>
            </a:r>
            <a:endParaRPr lang="en-US" altLang="en-US" sz="3600" dirty="0"/>
          </a:p>
        </p:txBody>
      </p:sp>
      <p:sp>
        <p:nvSpPr>
          <p:cNvPr id="45466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i="1" dirty="0" smtClean="0"/>
              <a:t>“Start </a:t>
            </a:r>
            <a:r>
              <a:rPr lang="en-US" altLang="en-US" i="1" dirty="0"/>
              <a:t>where the people are</a:t>
            </a:r>
            <a:r>
              <a:rPr lang="en-US" altLang="en-US" i="1" dirty="0" smtClean="0"/>
              <a:t>!”</a:t>
            </a:r>
            <a:endParaRPr lang="en-US" altLang="en-US" i="1" dirty="0"/>
          </a:p>
          <a:p>
            <a:r>
              <a:rPr lang="en-US" altLang="en-US" dirty="0"/>
              <a:t>Five spheres of empowerment</a:t>
            </a:r>
          </a:p>
          <a:p>
            <a:pPr lvl="1"/>
            <a:r>
              <a:rPr lang="en-US" altLang="en-US" dirty="0"/>
              <a:t>Interpersonal (personal empowerment)</a:t>
            </a:r>
          </a:p>
          <a:p>
            <a:pPr lvl="1"/>
            <a:r>
              <a:rPr lang="en-US" altLang="en-US" dirty="0"/>
              <a:t>Intragroup (small group development)</a:t>
            </a:r>
          </a:p>
          <a:p>
            <a:pPr lvl="1"/>
            <a:r>
              <a:rPr lang="en-US" altLang="en-US" dirty="0"/>
              <a:t>Intergroup (community)</a:t>
            </a:r>
          </a:p>
          <a:p>
            <a:pPr lvl="1"/>
            <a:r>
              <a:rPr lang="en-US" altLang="en-US" dirty="0" err="1"/>
              <a:t>Interorganizational</a:t>
            </a:r>
            <a:r>
              <a:rPr lang="en-US" altLang="en-US" dirty="0"/>
              <a:t> (coalition building)</a:t>
            </a:r>
          </a:p>
          <a:p>
            <a:pPr lvl="1"/>
            <a:r>
              <a:rPr lang="en-US" altLang="en-US" dirty="0"/>
              <a:t>Political action</a:t>
            </a:r>
          </a:p>
          <a:p>
            <a:pPr lvl="1" algn="r">
              <a:buFont typeface="Wingdings" pitchFamily="2" charset="2"/>
              <a:buNone/>
            </a:pPr>
            <a:r>
              <a:rPr lang="en-GB" altLang="en-US" dirty="0">
                <a:cs typeface="Arial" pitchFamily="34" charset="0"/>
              </a:rPr>
              <a:t>– </a:t>
            </a:r>
            <a:r>
              <a:rPr lang="en-GB" altLang="en-US" dirty="0" err="1"/>
              <a:t>Labonte</a:t>
            </a:r>
            <a:r>
              <a:rPr lang="en-GB" altLang="en-US" dirty="0"/>
              <a:t> (1994)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7" name="Picture 3" descr="C:\Documents and Settings\Penny\Local Settings\Temporary Internet Files\Content.IE5\FJAXEYFB\MP90042287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2853" y="3048000"/>
            <a:ext cx="1972547" cy="132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54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Steps in the </a:t>
            </a:r>
            <a:r>
              <a:rPr lang="en-US" altLang="en-US" sz="3600" dirty="0" smtClean="0"/>
              <a:t>Health Planning Model (Cont.) </a:t>
            </a:r>
            <a:endParaRPr lang="en-US" altLang="en-US" sz="3600" dirty="0"/>
          </a:p>
        </p:txBody>
      </p:sp>
      <p:sp>
        <p:nvSpPr>
          <p:cNvPr id="4567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Planning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Determine the intervention levels </a:t>
            </a:r>
          </a:p>
          <a:p>
            <a:pPr lvl="2"/>
            <a:r>
              <a:rPr lang="en-US" altLang="ja-JP" dirty="0">
                <a:ea typeface="ＭＳ Ｐゴシック" charset="-128"/>
              </a:rPr>
              <a:t>Subsystem, aggregate system, and/or suprasystem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Plan interventions for each system level </a:t>
            </a:r>
          </a:p>
          <a:p>
            <a:pPr lvl="2"/>
            <a:r>
              <a:rPr lang="en-US" altLang="ja-JP" dirty="0">
                <a:ea typeface="ＭＳ Ｐゴシック" charset="-128"/>
              </a:rPr>
              <a:t>Primary, secondary, or tertiary levels of prevention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Validate the practicality of the planned interventions according to available resources </a:t>
            </a:r>
          </a:p>
          <a:p>
            <a:pPr lvl="2"/>
            <a:r>
              <a:rPr lang="en-US" altLang="en-US" dirty="0"/>
              <a:t>Personal, aggregate, and suprasystem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 descr="C:\Documents and Settings\Penny\Local Settings\Temporary Internet Files\Content.IE5\FJAXEYFB\MC900078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7870" y="1600200"/>
            <a:ext cx="1299930" cy="185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72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</TotalTime>
  <Words>1256</Words>
  <Application>Microsoft Office PowerPoint</Application>
  <PresentationFormat>Letter Paper (8.5x11 in)</PresentationFormat>
  <Paragraphs>192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2_Office Theme</vt:lpstr>
      <vt:lpstr>Chapter 7</vt:lpstr>
      <vt:lpstr>The Community as Client</vt:lpstr>
      <vt:lpstr>Levels of  Community Health Nursing Practice</vt:lpstr>
      <vt:lpstr>Health Planning Model</vt:lpstr>
      <vt:lpstr>Steps in the Health Planning Model</vt:lpstr>
      <vt:lpstr>Four Types of Needs to Assess</vt:lpstr>
      <vt:lpstr>Factors for Determining Priorities</vt:lpstr>
      <vt:lpstr>Community Involvement Is Essential </vt:lpstr>
      <vt:lpstr>Steps in the Health Planning Model (Cont.) </vt:lpstr>
      <vt:lpstr>Development of Goals and Objectives</vt:lpstr>
      <vt:lpstr>Steps in the Health Planning Model (Cont.) </vt:lpstr>
      <vt:lpstr>Interventions by Type of Aggregate and System Level</vt:lpstr>
      <vt:lpstr>Steps in the Health Planning Model (Cont.) </vt:lpstr>
      <vt:lpstr>Importance of Each Step in the Nursing Process</vt:lpstr>
      <vt:lpstr>PRECEDE-PROCEED Model</vt:lpstr>
      <vt:lpstr>Federal Legislation Affecting Health Planning</vt:lpstr>
      <vt:lpstr>Comprehensive Health Reform</vt:lpstr>
      <vt:lpstr>Nurses’ Role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313</cp:revision>
  <cp:lastPrinted>2000-11-30T21:12:40Z</cp:lastPrinted>
  <dcterms:created xsi:type="dcterms:W3CDTF">2000-10-10T03:44:32Z</dcterms:created>
  <dcterms:modified xsi:type="dcterms:W3CDTF">2014-09-05T07:12:36Z</dcterms:modified>
</cp:coreProperties>
</file>