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1" clrIdx="0"/>
  <p:cmAuthor id="1" name="one" initials="o" lastIdx="2" clrIdx="1"/>
  <p:cmAuthor id="2" name="Jenn Shropshire" initials="JS" lastIdx="7" clrIdx="2"/>
  <p:cmAuthor id="3" name="Author" initials="AU" lastIdx="4" clrIdx="3"/>
  <p:cmAuthor id="4" name="Acer" initials="A" lastIdx="1" clrIdx="4"/>
  <p:cmAuthor id="5" name="Editor" initials="EN" lastIdx="4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FF81"/>
    <a:srgbClr val="FFFF9F"/>
    <a:srgbClr val="FFFF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72" autoAdjust="0"/>
    <p:restoredTop sz="91904" autoAdjust="0"/>
  </p:normalViewPr>
  <p:slideViewPr>
    <p:cSldViewPr>
      <p:cViewPr varScale="1">
        <p:scale>
          <a:sx n="69" d="100"/>
          <a:sy n="69" d="100"/>
        </p:scale>
        <p:origin x="-1764" y="-108"/>
      </p:cViewPr>
      <p:guideLst>
        <p:guide orient="horz" pos="4032"/>
        <p:guide orient="horz" pos="288"/>
        <p:guide orient="horz" pos="960"/>
        <p:guide orient="horz" pos="1056"/>
        <p:guide pos="432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28" d="100"/>
          <a:sy n="28" d="100"/>
        </p:scale>
        <p:origin x="-1190" y="-6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FCC65371-3A6E-43F2-83E4-65E50C84B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98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1A8EBE03-0393-49BA-A66E-44A2ACB84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15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46F8-05E4-4021-B22A-1BE6E2C65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7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6203-6391-4030-97FB-08F68053F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26C0-03DC-40B4-976D-273F1522C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4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BF3C-D800-4537-AB1C-57E118AD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45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1530-AC63-4E85-8DCC-CDD00A5C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5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85F-8103-4473-B397-C54727C57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290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786F-A26B-4A42-8454-798EB84F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94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A0E0B-AE0B-4761-B80B-CC23D48B73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8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32A8-81E9-49B8-9479-FA543EAB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6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1C9-0771-4BF7-8157-C4956F3DC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65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F7F6-2EBA-4C8F-8194-1ACF666BF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5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A469-C20A-4949-B894-4E6D40B6B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2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2BB2E-49E5-4931-950C-3BB061DC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743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8EDE-CDDD-4EAC-AF22-6E1ABC36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48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8A2B-CAEB-4C55-B344-38C18EF5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9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46AB-781B-45DF-8237-0ED13E7C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77000"/>
            <a:ext cx="6858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lang="en-US" sz="1000">
                <a:latin typeface="+mn-lt"/>
              </a:defRPr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0EFD39-03C0-4EA9-9B9D-41EA46A3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17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75000"/>
        <a:buFont typeface="Wingdings 3" pitchFamily="18" charset="2"/>
        <a:buChar char="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82232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000" dirty="0"/>
              <a:t>Chapter 5</a:t>
            </a:r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413125"/>
            <a:ext cx="7772400" cy="8382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ja-JP" sz="3000" dirty="0" smtClean="0">
                <a:ea typeface="ＭＳ Ｐゴシック" charset="-128"/>
              </a:rPr>
              <a:t>Epidemiology</a:t>
            </a:r>
            <a:endParaRPr lang="en-US" altLang="ja-JP" sz="3000" dirty="0">
              <a:ea typeface="ＭＳ Ｐゴシック" charset="-128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43000" y="6400800"/>
            <a:ext cx="6858000" cy="3810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01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5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42937"/>
          </a:xfrm>
        </p:spPr>
        <p:txBody>
          <a:bodyPr/>
          <a:lstStyle/>
          <a:p>
            <a:r>
              <a:rPr lang="en-US" altLang="en-US" dirty="0" smtClean="0"/>
              <a:t>Web of Causation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64548" name="Picture 6" descr="f04-03-X288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7518" y="1389386"/>
            <a:ext cx="7040682" cy="4936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5307449"/>
            <a:ext cx="228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5-3</a:t>
            </a:r>
          </a:p>
          <a:p>
            <a:pPr algn="l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Friedman GD: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Primer of epidemiology,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ed 4, New York, 1994, McGraw-Hill.</a:t>
            </a:r>
          </a:p>
        </p:txBody>
      </p:sp>
    </p:spTree>
    <p:extLst>
      <p:ext uri="{BB962C8B-B14F-4D97-AF65-F5344CB8AC3E}">
        <p14:creationId xmlns:p14="http://schemas.microsoft.com/office/powerpoint/2010/main" xmlns="" val="2978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err="1" smtClean="0"/>
              <a:t>Ecosocial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Emphasize the role of evolving macro-level socioenvironmental factors along with microbiological process in understanding health and illness (Smith &amp; Lincoln, 2011)</a:t>
            </a:r>
          </a:p>
          <a:p>
            <a:r>
              <a:rPr lang="en-US" dirty="0" smtClean="0"/>
              <a:t>Challenges the more individually focused risk factor approach to understanding disease origins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868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Calculation of Rates</a:t>
            </a:r>
          </a:p>
        </p:txBody>
      </p:sp>
      <p:sp>
        <p:nvSpPr>
          <p:cNvPr id="36659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Rates are arithmetic expressions that help practitioners consider a count of an event relative to the size of the population from which it is extracted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Number of health events in a specified period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Population in same area in same specified </a:t>
            </a:r>
            <a:r>
              <a:rPr lang="en-US" altLang="ja-JP" dirty="0" smtClean="0">
                <a:ea typeface="ＭＳ Ｐゴシック" charset="-128"/>
              </a:rPr>
              <a:t>period</a:t>
            </a:r>
          </a:p>
          <a:p>
            <a:pPr lvl="2"/>
            <a:r>
              <a:rPr lang="en-US" altLang="ja-JP" dirty="0" smtClean="0">
                <a:ea typeface="ＭＳ Ｐゴシック" charset="-128"/>
              </a:rPr>
              <a:t>Proportion multiplied by a constant (k)</a:t>
            </a:r>
            <a:endParaRPr lang="en-US" altLang="en-US" dirty="0" smtClean="0"/>
          </a:p>
          <a:p>
            <a:pPr lvl="2"/>
            <a:r>
              <a:rPr lang="en-US" altLang="ja-JP" dirty="0">
                <a:ea typeface="ＭＳ Ｐゴシック" charset="-128"/>
              </a:rPr>
              <a:t>F</a:t>
            </a:r>
            <a:r>
              <a:rPr lang="en-US" altLang="ja-JP" dirty="0" smtClean="0">
                <a:ea typeface="ＭＳ Ｐゴシック" charset="-128"/>
              </a:rPr>
              <a:t>or </a:t>
            </a:r>
            <a:r>
              <a:rPr lang="en-US" altLang="ja-JP" dirty="0">
                <a:ea typeface="ＭＳ Ｐゴシック" charset="-128"/>
              </a:rPr>
              <a:t>example, the rate can be the number of cases of a disease occurring for every 1000, 10,000 or 100,000 people in the </a:t>
            </a:r>
            <a:r>
              <a:rPr lang="en-US" altLang="ja-JP" dirty="0" smtClean="0">
                <a:ea typeface="ＭＳ Ｐゴシック" charset="-128"/>
              </a:rPr>
              <a:t>population</a:t>
            </a:r>
          </a:p>
          <a:p>
            <a:pPr lvl="1"/>
            <a:r>
              <a:rPr lang="en-US" altLang="ja-JP" dirty="0" smtClean="0">
                <a:ea typeface="ＭＳ Ｐゴシック" charset="-128"/>
              </a:rPr>
              <a:t>Can make meaningful comparisons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733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9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Morbidity Rates</a:t>
            </a:r>
          </a:p>
        </p:txBody>
      </p:sp>
      <p:sp>
        <p:nvSpPr>
          <p:cNvPr id="368650" name="Rectangle 10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Incidence rates</a:t>
            </a:r>
          </a:p>
          <a:p>
            <a:pPr lvl="1"/>
            <a:r>
              <a:rPr lang="en-US" altLang="en-US" dirty="0"/>
              <a:t>New </a:t>
            </a:r>
            <a:r>
              <a:rPr lang="en-US" altLang="en-US" dirty="0" smtClean="0"/>
              <a:t>cases or conditions</a:t>
            </a:r>
            <a:endParaRPr lang="en-US" altLang="en-US" dirty="0"/>
          </a:p>
          <a:p>
            <a:pPr lvl="1"/>
            <a:r>
              <a:rPr lang="en-US" altLang="en-US" dirty="0"/>
              <a:t>Attack </a:t>
            </a:r>
            <a:r>
              <a:rPr lang="en-US" altLang="en-US" dirty="0" smtClean="0"/>
              <a:t>rate</a:t>
            </a:r>
          </a:p>
          <a:p>
            <a:pPr lvl="2"/>
            <a:r>
              <a:rPr lang="en-US" altLang="en-US" dirty="0" smtClean="0"/>
              <a:t>Number of new cases of those </a:t>
            </a:r>
          </a:p>
          <a:p>
            <a:pPr marL="914400" lvl="2" indent="0">
              <a:buNone/>
            </a:pPr>
            <a:r>
              <a:rPr lang="en-US" altLang="en-US" dirty="0" smtClean="0"/>
              <a:t>exposed to the disease</a:t>
            </a:r>
          </a:p>
          <a:p>
            <a:r>
              <a:rPr lang="en-US" altLang="en-US" dirty="0" smtClean="0"/>
              <a:t>Prevalence </a:t>
            </a:r>
            <a:r>
              <a:rPr lang="en-US" altLang="en-US" dirty="0"/>
              <a:t>rates</a:t>
            </a:r>
          </a:p>
          <a:p>
            <a:pPr lvl="1"/>
            <a:r>
              <a:rPr lang="en-US" altLang="en-US" dirty="0"/>
              <a:t>All </a:t>
            </a:r>
            <a:r>
              <a:rPr lang="en-US" altLang="en-US" dirty="0" smtClean="0"/>
              <a:t>cases of a specific </a:t>
            </a:r>
          </a:p>
          <a:p>
            <a:pPr marL="457200" lvl="1" indent="0">
              <a:buNone/>
            </a:pPr>
            <a:r>
              <a:rPr lang="en-US" altLang="en-US" dirty="0" smtClean="0"/>
              <a:t>   disease or condition at </a:t>
            </a:r>
          </a:p>
          <a:p>
            <a:pPr marL="457200" lvl="1" indent="0">
              <a:buNone/>
            </a:pPr>
            <a:r>
              <a:rPr lang="en-US" altLang="en-US" dirty="0" smtClean="0"/>
              <a:t>   a given time</a:t>
            </a:r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68645" name="Text Box 1032"/>
          <p:cNvSpPr txBox="1">
            <a:spLocks noChangeArrowheads="1"/>
          </p:cNvSpPr>
          <p:nvPr/>
        </p:nvSpPr>
        <p:spPr bwMode="auto">
          <a:xfrm>
            <a:off x="4800600" y="5429250"/>
            <a:ext cx="365760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 dirty="0">
                <a:ea typeface="ＭＳ Ｐゴシック" charset="-128"/>
              </a:rPr>
              <a:t>Prevalence </a:t>
            </a:r>
            <a:r>
              <a:rPr lang="en-US" altLang="en-US" sz="2800" dirty="0" smtClean="0">
                <a:ea typeface="ＭＳ Ｐゴシック" charset="-128"/>
              </a:rPr>
              <a:t>Pot</a:t>
            </a:r>
            <a:r>
              <a:rPr lang="en-US" altLang="en-US" sz="2800" dirty="0">
                <a:ea typeface="ＭＳ Ｐゴシック" charset="-128"/>
              </a:rPr>
              <a:t/>
            </a:r>
            <a:br>
              <a:rPr lang="en-US" altLang="en-US" sz="2800" dirty="0">
                <a:ea typeface="ＭＳ Ｐゴシック" charset="-128"/>
              </a:rPr>
            </a:br>
            <a:r>
              <a:rPr lang="en-US" altLang="en-US" sz="2000" dirty="0">
                <a:ea typeface="ＭＳ Ｐゴシック" charset="-128"/>
              </a:rPr>
              <a:t> </a:t>
            </a:r>
            <a:r>
              <a:rPr lang="en-US" altLang="en-US" sz="1600" dirty="0" smtClean="0">
                <a:ea typeface="ＭＳ Ｐゴシック" charset="-128"/>
              </a:rPr>
              <a:t>The </a:t>
            </a:r>
            <a:r>
              <a:rPr lang="en-US" altLang="en-US" sz="1600" dirty="0">
                <a:ea typeface="ＭＳ Ｐゴシック" charset="-128"/>
              </a:rPr>
              <a:t>relationship between incidence </a:t>
            </a:r>
            <a:br>
              <a:rPr lang="en-US" altLang="en-US" sz="1600" dirty="0">
                <a:ea typeface="ＭＳ Ｐゴシック" charset="-128"/>
              </a:rPr>
            </a:br>
            <a:r>
              <a:rPr lang="en-US" altLang="en-US" sz="1600" dirty="0">
                <a:ea typeface="ＭＳ Ｐゴシック" charset="-128"/>
              </a:rPr>
              <a:t>and prevalence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81600" y="4394537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Figure 5-4</a:t>
            </a:r>
          </a:p>
          <a:p>
            <a:pPr algn="l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Redrawn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from Morton RF,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Hebel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JR, McCarter RJ: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A study guide to epidemiology and biostatistics,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ed 3, Gaithersburg, MD, 1990, Aspen Publishers.</a:t>
            </a:r>
          </a:p>
        </p:txBody>
      </p:sp>
      <p:pic>
        <p:nvPicPr>
          <p:cNvPr id="9" name="Picture 10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348739"/>
            <a:ext cx="3048000" cy="299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264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1599458" y="228600"/>
            <a:ext cx="5715557" cy="5943600"/>
            <a:chOff x="-62" y="-3"/>
            <a:chExt cx="2202" cy="3496"/>
          </a:xfrm>
        </p:grpSpPr>
        <p:grpSp>
          <p:nvGrpSpPr>
            <p:cNvPr id="23" name="Group 20"/>
            <p:cNvGrpSpPr>
              <a:grpSpLocks/>
            </p:cNvGrpSpPr>
            <p:nvPr/>
          </p:nvGrpSpPr>
          <p:grpSpPr bwMode="auto">
            <a:xfrm>
              <a:off x="-62" y="0"/>
              <a:ext cx="2202" cy="3490"/>
              <a:chOff x="-62" y="0"/>
              <a:chExt cx="2202" cy="3490"/>
            </a:xfrm>
          </p:grpSpPr>
          <p:grpSp>
            <p:nvGrpSpPr>
              <p:cNvPr id="25" name="Group 15"/>
              <p:cNvGrpSpPr>
                <a:grpSpLocks/>
              </p:cNvGrpSpPr>
              <p:nvPr/>
            </p:nvGrpSpPr>
            <p:grpSpPr bwMode="auto">
              <a:xfrm>
                <a:off x="-62" y="0"/>
                <a:ext cx="2202" cy="403"/>
                <a:chOff x="-62" y="0"/>
                <a:chExt cx="2202" cy="403"/>
              </a:xfrm>
            </p:grpSpPr>
            <p:sp>
              <p:nvSpPr>
                <p:cNvPr id="32" name="Rectangle 11"/>
                <p:cNvSpPr>
                  <a:spLocks noChangeArrowheads="1"/>
                </p:cNvSpPr>
                <p:nvPr/>
              </p:nvSpPr>
              <p:spPr bwMode="auto">
                <a:xfrm>
                  <a:off x="-62" y="0"/>
                  <a:ext cx="2202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r>
                    <a:rPr lang="en-US" altLang="ja-JP" sz="4000" dirty="0">
                      <a:ea typeface="ＭＳ Ｐゴシック" charset="-128"/>
                    </a:rPr>
                    <a:t>Morbidity </a:t>
                  </a:r>
                  <a:r>
                    <a:rPr lang="en-US" altLang="ja-JP" sz="4000" dirty="0" smtClean="0">
                      <a:ea typeface="ＭＳ Ｐゴシック" charset="-128"/>
                    </a:rPr>
                    <a:t>Rates (Cont.)</a:t>
                  </a:r>
                  <a:endParaRPr lang="en-US" altLang="ja-JP" sz="4000" dirty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endParaRPr lang="en-US" altLang="ja-JP" sz="3200" dirty="0">
                    <a:latin typeface="Times New Roman" pitchFamily="18" charset="0"/>
                    <a:ea typeface="ＭＳ Ｐゴシック" charset="-128"/>
                  </a:endParaRPr>
                </a:p>
              </p:txBody>
            </p:sp>
            <p:sp>
              <p:nvSpPr>
                <p:cNvPr id="33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4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0" hangingPunct="0"/>
                  <a:endParaRPr lang="en-US" altLang="en-US" sz="1600">
                    <a:ea typeface="ＭＳ Ｐゴシック" charset="-128"/>
                  </a:endParaRPr>
                </a:p>
              </p:txBody>
            </p:sp>
          </p:grpSp>
          <p:grpSp>
            <p:nvGrpSpPr>
              <p:cNvPr id="26" name="Group 17"/>
              <p:cNvGrpSpPr>
                <a:grpSpLocks/>
              </p:cNvGrpSpPr>
              <p:nvPr/>
            </p:nvGrpSpPr>
            <p:grpSpPr bwMode="auto">
              <a:xfrm>
                <a:off x="0" y="403"/>
                <a:ext cx="2049" cy="1764"/>
                <a:chOff x="0" y="403"/>
                <a:chExt cx="2049" cy="1764"/>
              </a:xfrm>
            </p:grpSpPr>
            <p:sp>
              <p:nvSpPr>
                <p:cNvPr id="30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963" cy="17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ja-JP" sz="1600" b="1" dirty="0" smtClean="0">
                      <a:ea typeface="ＭＳ Ｐゴシック" charset="-128"/>
                    </a:rPr>
                    <a:t>Incidence Rate</a:t>
                  </a:r>
                </a:p>
                <a:p>
                  <a:endParaRPr lang="en-US" altLang="ja-JP" sz="1600" b="1" dirty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r>
                    <a:rPr lang="en-US" altLang="ja-JP" sz="1600" dirty="0">
                      <a:ea typeface="ＭＳ Ｐゴシック" charset="-128"/>
                    </a:rPr>
                    <a:t> </a:t>
                  </a:r>
                  <a:endParaRPr lang="en-US" altLang="ja-JP" sz="1600" dirty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endParaRPr lang="en-US" altLang="ja-JP" sz="1600" dirty="0">
                    <a:ea typeface="ＭＳ Ｐゴシック" charset="-128"/>
                  </a:endParaRPr>
                </a:p>
                <a:p>
                  <a:pPr eaLnBrk="0" hangingPunct="0"/>
                  <a:endParaRPr lang="en-US" altLang="ja-JP" sz="1600" dirty="0">
                    <a:ea typeface="ＭＳ Ｐゴシック" charset="-128"/>
                  </a:endParaRPr>
                </a:p>
                <a:p>
                  <a:pPr eaLnBrk="0" hangingPunct="0"/>
                  <a:endParaRPr lang="en-US" altLang="ja-JP" sz="1600" dirty="0">
                    <a:ea typeface="ＭＳ Ｐゴシック" charset="-128"/>
                  </a:endParaRPr>
                </a:p>
                <a:p>
                  <a:pPr eaLnBrk="0" hangingPunct="0"/>
                  <a:r>
                    <a:rPr lang="en-US" altLang="ja-JP" sz="1400" dirty="0" smtClean="0">
                      <a:ea typeface="ＭＳ Ｐゴシック" charset="-128"/>
                    </a:rPr>
                    <a:t> </a:t>
                  </a:r>
                  <a:endParaRPr lang="en-US" altLang="ja-JP" sz="1400" dirty="0">
                    <a:ea typeface="ＭＳ Ｐゴシック" charset="-128"/>
                  </a:endParaRPr>
                </a:p>
                <a:p>
                  <a:pPr eaLnBrk="0" hangingPunct="0"/>
                  <a:endParaRPr lang="en-US" altLang="ja-JP" sz="1600" dirty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r>
                    <a:rPr lang="en-US" altLang="ja-JP" sz="1000" dirty="0">
                      <a:latin typeface="Times New Roman" pitchFamily="18" charset="0"/>
                      <a:ea typeface="MS Mincho" pitchFamily="49" charset="-128"/>
                    </a:rPr>
                    <a:t> </a:t>
                  </a:r>
                </a:p>
                <a:p>
                  <a:pPr eaLnBrk="0" hangingPunct="0"/>
                  <a:endParaRPr lang="en-US" altLang="ja-JP" dirty="0">
                    <a:latin typeface="Times New Roman" pitchFamily="18" charset="0"/>
                    <a:ea typeface="ＭＳ Ｐゴシック" charset="-128"/>
                  </a:endParaRPr>
                </a:p>
              </p:txBody>
            </p:sp>
            <p:sp>
              <p:nvSpPr>
                <p:cNvPr id="31" name="Rectangle 16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2049" cy="17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0" hangingPunct="0"/>
                  <a:endParaRPr lang="en-US" altLang="en-US" sz="1600">
                    <a:ea typeface="ＭＳ Ｐゴシック" charset="-128"/>
                  </a:endParaRPr>
                </a:p>
              </p:txBody>
            </p:sp>
          </p:grpSp>
          <p:grpSp>
            <p:nvGrpSpPr>
              <p:cNvPr id="27" name="Group 19"/>
              <p:cNvGrpSpPr>
                <a:grpSpLocks/>
              </p:cNvGrpSpPr>
              <p:nvPr/>
            </p:nvGrpSpPr>
            <p:grpSpPr bwMode="auto">
              <a:xfrm>
                <a:off x="0" y="2167"/>
                <a:ext cx="2049" cy="1323"/>
                <a:chOff x="0" y="2167"/>
                <a:chExt cx="2049" cy="1323"/>
              </a:xfrm>
            </p:grpSpPr>
            <p:sp>
              <p:nvSpPr>
                <p:cNvPr id="2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2167"/>
                  <a:ext cx="1963" cy="132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r>
                    <a:rPr lang="en-US" altLang="ja-JP" sz="1600" b="1" dirty="0" smtClean="0">
                      <a:ea typeface="ＭＳ Ｐゴシック" charset="-128"/>
                    </a:rPr>
                    <a:t>Prevalence Rate</a:t>
                  </a:r>
                  <a:endParaRPr lang="en-US" altLang="ja-JP" sz="1600" b="1" dirty="0" smtClean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r>
                    <a:rPr lang="en-US" altLang="ja-JP" sz="1600" dirty="0" smtClean="0">
                      <a:ea typeface="ＭＳ Ｐゴシック" charset="-128"/>
                    </a:rPr>
                    <a:t/>
                  </a:r>
                  <a:br>
                    <a:rPr lang="en-US" altLang="ja-JP" sz="1600" dirty="0" smtClean="0">
                      <a:ea typeface="ＭＳ Ｐゴシック" charset="-128"/>
                    </a:rPr>
                  </a:br>
                  <a:r>
                    <a:rPr lang="en-US" altLang="ja-JP" sz="1600" u="sng" dirty="0" smtClean="0">
                      <a:ea typeface="ＭＳ Ｐゴシック" charset="-128"/>
                    </a:rPr>
                    <a:t>Number of existing cases</a:t>
                  </a:r>
                  <a:br>
                    <a:rPr lang="en-US" altLang="ja-JP" sz="1600" u="sng" dirty="0" smtClean="0">
                      <a:ea typeface="ＭＳ Ｐゴシック" charset="-128"/>
                    </a:rPr>
                  </a:br>
                  <a:r>
                    <a:rPr lang="en-US" altLang="ja-JP" sz="1600" dirty="0" smtClean="0">
                      <a:ea typeface="ＭＳ Ｐゴシック" charset="-128"/>
                    </a:rPr>
                    <a:t> Total Population</a:t>
                  </a:r>
                  <a:r>
                    <a:rPr lang="en-US" altLang="ja-JP" sz="1600" dirty="0">
                      <a:ea typeface="ＭＳ Ｐゴシック" charset="-128"/>
                    </a:rPr>
                    <a:t> </a:t>
                  </a:r>
                  <a:r>
                    <a:rPr lang="en-US" altLang="ja-JP" sz="1600" dirty="0" smtClean="0">
                      <a:ea typeface="ＭＳ Ｐゴシック" charset="-128"/>
                    </a:rPr>
                    <a:t/>
                  </a:r>
                  <a:br>
                    <a:rPr lang="en-US" altLang="ja-JP" sz="1600" dirty="0" smtClean="0">
                      <a:ea typeface="ＭＳ Ｐゴシック" charset="-128"/>
                    </a:rPr>
                  </a:br>
                  <a:r>
                    <a:rPr lang="en-US" altLang="ja-JP" sz="1600" dirty="0" smtClean="0">
                      <a:ea typeface="ＭＳ Ｐゴシック" charset="-128"/>
                    </a:rPr>
                    <a:t/>
                  </a:r>
                  <a:br>
                    <a:rPr lang="en-US" altLang="ja-JP" sz="1600" dirty="0" smtClean="0">
                      <a:ea typeface="ＭＳ Ｐゴシック" charset="-128"/>
                    </a:rPr>
                  </a:br>
                  <a:r>
                    <a:rPr lang="en-US" altLang="ja-JP" sz="1600" dirty="0" smtClean="0">
                      <a:ea typeface="ＭＳ Ｐゴシック" charset="-128"/>
                    </a:rPr>
                    <a:t>_____</a:t>
                  </a:r>
                  <a:endParaRPr lang="en-US" altLang="ja-JP" sz="1600" dirty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r>
                    <a:rPr lang="en-US" altLang="ja-JP" sz="1600" dirty="0" smtClean="0">
                      <a:latin typeface="Times New Roman" pitchFamily="18" charset="0"/>
                      <a:ea typeface="MS Mincho" pitchFamily="49" charset="-128"/>
                    </a:rPr>
                    <a:t> </a:t>
                  </a:r>
                  <a:endParaRPr lang="en-US" altLang="ja-JP" sz="1600" dirty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r>
                    <a:rPr lang="en-US" altLang="ja-JP" sz="1600" dirty="0">
                      <a:ea typeface="ＭＳ Ｐゴシック" charset="-128"/>
                    </a:rPr>
                    <a:t> </a:t>
                  </a:r>
                  <a:endParaRPr lang="en-US" altLang="ja-JP" sz="1600" dirty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r>
                    <a:rPr lang="en-US" altLang="ja-JP" sz="1600" dirty="0">
                      <a:ea typeface="ＭＳ Ｐゴシック" charset="-128"/>
                    </a:rPr>
                    <a:t> </a:t>
                  </a:r>
                  <a:endParaRPr lang="en-US" altLang="ja-JP" sz="1600" dirty="0">
                    <a:latin typeface="Times New Roman" pitchFamily="18" charset="0"/>
                    <a:ea typeface="MS Mincho" pitchFamily="49" charset="-128"/>
                  </a:endParaRPr>
                </a:p>
                <a:p>
                  <a:pPr eaLnBrk="0" hangingPunct="0"/>
                  <a:r>
                    <a:rPr lang="en-US" altLang="ja-JP" sz="1600" dirty="0" smtClean="0">
                      <a:ea typeface="ＭＳ Ｐゴシック" charset="-128"/>
                    </a:rPr>
                    <a:t> </a:t>
                  </a:r>
                  <a:endParaRPr lang="en-US" altLang="ja-JP" sz="1600" dirty="0">
                    <a:ea typeface="ＭＳ Ｐゴシック" charset="-128"/>
                  </a:endParaRPr>
                </a:p>
                <a:p>
                  <a:pPr eaLnBrk="0" hangingPunct="0"/>
                  <a:endParaRPr lang="en-US" altLang="ja-JP" sz="1600" dirty="0">
                    <a:ea typeface="ＭＳ Ｐゴシック" charset="-128"/>
                  </a:endParaRPr>
                </a:p>
                <a:p>
                  <a:pPr eaLnBrk="0" hangingPunct="0"/>
                  <a:endParaRPr lang="en-US" altLang="ja-JP" sz="1600" dirty="0">
                    <a:latin typeface="Times New Roman" pitchFamily="18" charset="0"/>
                    <a:ea typeface="ＭＳ Ｐゴシック" charset="-128"/>
                  </a:endParaRPr>
                </a:p>
              </p:txBody>
            </p:sp>
            <p:sp>
              <p:nvSpPr>
                <p:cNvPr id="29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2167"/>
                  <a:ext cx="2049" cy="132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0" hangingPunct="0"/>
                  <a:endParaRPr lang="en-US" altLang="en-US" sz="1600">
                    <a:ea typeface="ＭＳ Ｐゴシック" charset="-128"/>
                  </a:endParaRPr>
                </a:p>
              </p:txBody>
            </p:sp>
          </p:grpSp>
        </p:grp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-3" y="-3"/>
              <a:ext cx="2055" cy="349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endParaRPr lang="en-US" altLang="en-US" sz="1600">
                <a:ea typeface="ＭＳ Ｐゴシック" charset="-128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871999" y="1371600"/>
            <a:ext cx="297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new cases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 given time period</a:t>
            </a:r>
            <a:b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Population at risk in 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same time period 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___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75___</a:t>
            </a:r>
            <a:b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4000–250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10000" y="1718846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ea typeface="ＭＳ Ｐゴシック" charset="-128"/>
              </a:rPr>
              <a:t>× 1000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19400" y="26670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= 0.02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1905000" y="3429000"/>
            <a:ext cx="42672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ja-JP" sz="1500" dirty="0" smtClean="0">
                <a:ea typeface="ＭＳ Ｐゴシック" charset="-128"/>
              </a:rPr>
              <a:t>0.02 </a:t>
            </a:r>
            <a:r>
              <a:rPr lang="en-US" altLang="ja-JP" sz="1500" dirty="0">
                <a:ea typeface="ＭＳ Ｐゴシック" charset="-128"/>
              </a:rPr>
              <a:t>× 1,000 = 20 per 1000 per time period</a:t>
            </a:r>
            <a:endParaRPr lang="en-US" altLang="en-US" sz="1500" dirty="0">
              <a:ea typeface="ＭＳ Ｐゴシック" charset="-128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4487" y="4419600"/>
            <a:ext cx="110331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981200" y="51054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05000" y="5376446"/>
            <a:ext cx="90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4000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4600" y="52578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= 0.0625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 Box 39"/>
          <p:cNvSpPr txBox="1">
            <a:spLocks noChangeArrowheads="1"/>
          </p:cNvSpPr>
          <p:nvPr/>
        </p:nvSpPr>
        <p:spPr bwMode="auto">
          <a:xfrm>
            <a:off x="1828800" y="5715000"/>
            <a:ext cx="3200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ja-JP" sz="1400" dirty="0" smtClean="0">
                <a:ea typeface="ＭＳ Ｐゴシック" charset="-128"/>
              </a:rPr>
              <a:t>0.0625 </a:t>
            </a:r>
            <a:r>
              <a:rPr lang="en-US" altLang="ja-JP" sz="1400" dirty="0">
                <a:ea typeface="ＭＳ Ｐゴシック" charset="-128"/>
              </a:rPr>
              <a:t>× 1000 = 62.5 per </a:t>
            </a:r>
            <a:r>
              <a:rPr lang="en-US" altLang="ja-JP" sz="1500" dirty="0">
                <a:ea typeface="ＭＳ Ｐゴシック" charset="-128"/>
              </a:rPr>
              <a:t>1000</a:t>
            </a:r>
            <a:endParaRPr lang="en-US" altLang="en-US" sz="15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225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Mortality Rates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2800" dirty="0" smtClean="0"/>
              <a:t>(routinely collected birth and death rates)</a:t>
            </a:r>
            <a:endParaRPr lang="en-US" altLang="en-US" sz="2800" dirty="0"/>
          </a:p>
        </p:txBody>
      </p:sp>
      <p:sp>
        <p:nvSpPr>
          <p:cNvPr id="372743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4800600" cy="4724400"/>
          </a:xfrm>
        </p:spPr>
        <p:txBody>
          <a:bodyPr/>
          <a:lstStyle/>
          <a:p>
            <a:r>
              <a:rPr lang="en-US" altLang="en-US" dirty="0" smtClean="0"/>
              <a:t>Other rates</a:t>
            </a:r>
          </a:p>
          <a:p>
            <a:r>
              <a:rPr lang="en-US" altLang="en-US" dirty="0" smtClean="0"/>
              <a:t>Crude rates</a:t>
            </a:r>
          </a:p>
          <a:p>
            <a:r>
              <a:rPr lang="en-US" altLang="en-US" dirty="0" smtClean="0"/>
              <a:t>Age-specific rates</a:t>
            </a:r>
          </a:p>
          <a:p>
            <a:r>
              <a:rPr lang="en-US" altLang="en-US" dirty="0" smtClean="0"/>
              <a:t>Age-adjusted rates or standardization of rates</a:t>
            </a:r>
          </a:p>
          <a:p>
            <a:r>
              <a:rPr lang="en-US" altLang="en-US" dirty="0" smtClean="0"/>
              <a:t>Proportionate mortality ratio (PMR)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72741" name="Picture 7" descr="bd05092_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105400" y="1819275"/>
            <a:ext cx="3810000" cy="3743325"/>
          </a:xfrm>
        </p:spPr>
      </p:pic>
    </p:spTree>
    <p:extLst>
      <p:ext uri="{BB962C8B-B14F-4D97-AF65-F5344CB8AC3E}">
        <p14:creationId xmlns:p14="http://schemas.microsoft.com/office/powerpoint/2010/main" xmlns="" val="139018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70293" y="1295400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deaths in year</a:t>
            </a:r>
            <a:b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Total population size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_1720_</a:t>
            </a:r>
            <a:b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200,000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1642646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×</a:t>
            </a:r>
            <a:r>
              <a:rPr lang="en-US" altLang="ja-JP" sz="1600" dirty="0" smtClean="0">
                <a:ea typeface="ＭＳ Ｐゴシック" charset="-128"/>
                <a:cs typeface="Arial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100,000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2362200"/>
            <a:ext cx="2171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= 0.0086</a:t>
            </a:r>
            <a:endParaRPr lang="en-US" sz="16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70293" y="4239161"/>
            <a:ext cx="434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births in year</a:t>
            </a:r>
            <a:b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Total population size</a:t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_2900_</a:t>
            </a:r>
            <a:b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200,000</a:t>
            </a:r>
            <a:endParaRPr 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14800" y="4385846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×</a:t>
            </a:r>
            <a:r>
              <a:rPr lang="en-US" altLang="ja-JP" sz="1600" dirty="0" smtClean="0">
                <a:ea typeface="ＭＳ Ｐゴシック" charset="-128"/>
                <a:cs typeface="Arial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100,000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8900" y="5071646"/>
            <a:ext cx="2171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= 0.0145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2656"/>
            <a:ext cx="5267325" cy="617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189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Concept of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Risk—probability of an adverse event</a:t>
            </a:r>
          </a:p>
          <a:p>
            <a:r>
              <a:rPr lang="en-US" dirty="0" smtClean="0"/>
              <a:t>Risk factor</a:t>
            </a:r>
          </a:p>
          <a:p>
            <a:pPr lvl="1"/>
            <a:r>
              <a:rPr lang="en-US" dirty="0" smtClean="0"/>
              <a:t>Refers to the specific exposure factor</a:t>
            </a:r>
          </a:p>
          <a:p>
            <a:pPr lvl="1"/>
            <a:r>
              <a:rPr lang="en-US" dirty="0" smtClean="0"/>
              <a:t>Often external to the individual</a:t>
            </a:r>
          </a:p>
          <a:p>
            <a:r>
              <a:rPr lang="en-US" dirty="0" smtClean="0"/>
              <a:t>Attributable risk </a:t>
            </a:r>
          </a:p>
          <a:p>
            <a:pPr lvl="1"/>
            <a:r>
              <a:rPr lang="en-US" dirty="0" smtClean="0"/>
              <a:t>Estimate of the disease burden in a population</a:t>
            </a:r>
          </a:p>
          <a:p>
            <a:r>
              <a:rPr lang="en-US" dirty="0" smtClean="0"/>
              <a:t>Relative risk ratio </a:t>
            </a:r>
          </a:p>
          <a:p>
            <a:pPr lvl="1"/>
            <a:r>
              <a:rPr lang="en-US" dirty="0" smtClean="0"/>
              <a:t>Divide the incidence rate of disease in the </a:t>
            </a:r>
            <a:r>
              <a:rPr lang="en-US" u="sng" dirty="0" smtClean="0"/>
              <a:t>exposed</a:t>
            </a:r>
            <a:r>
              <a:rPr lang="en-US" dirty="0" smtClean="0"/>
              <a:t> population by the incidence rate of disease in the </a:t>
            </a:r>
            <a:r>
              <a:rPr lang="en-US" u="sng" dirty="0" err="1" smtClean="0"/>
              <a:t>nonexposed</a:t>
            </a:r>
            <a:r>
              <a:rPr lang="en-US" dirty="0" smtClean="0"/>
              <a:t> population.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205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Use of Epidemiology </a:t>
            </a:r>
            <a:endParaRPr lang="en-US" altLang="en-US" dirty="0"/>
          </a:p>
        </p:txBody>
      </p:sp>
      <p:sp>
        <p:nvSpPr>
          <p:cNvPr id="3768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en-US" dirty="0" smtClean="0"/>
              <a:t>Disease prevention</a:t>
            </a:r>
          </a:p>
          <a:p>
            <a:pPr lvl="1"/>
            <a:r>
              <a:rPr lang="en-US" altLang="en-US" dirty="0" smtClean="0"/>
              <a:t>Primary prevention</a:t>
            </a:r>
          </a:p>
          <a:p>
            <a:pPr lvl="2"/>
            <a:r>
              <a:rPr lang="en-US" altLang="en-US" dirty="0" smtClean="0"/>
              <a:t>Health promotion and specific prevention</a:t>
            </a:r>
          </a:p>
          <a:p>
            <a:pPr lvl="1"/>
            <a:r>
              <a:rPr lang="en-US" altLang="en-US" dirty="0" smtClean="0"/>
              <a:t>Secondary and tertiary prevention</a:t>
            </a:r>
          </a:p>
          <a:p>
            <a:pPr lvl="1"/>
            <a:r>
              <a:rPr lang="en-US" altLang="en-US" dirty="0" smtClean="0"/>
              <a:t>Establishing causality</a:t>
            </a:r>
          </a:p>
          <a:p>
            <a:pPr lvl="1"/>
            <a:r>
              <a:rPr lang="en-US" altLang="en-US" dirty="0" smtClean="0"/>
              <a:t>Screening</a:t>
            </a:r>
          </a:p>
          <a:p>
            <a:pPr lvl="1"/>
            <a:r>
              <a:rPr lang="en-US" altLang="en-US" dirty="0" smtClean="0"/>
              <a:t>Surveillance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76837" name="Picture 5" descr="bd0501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0013" y="3168650"/>
            <a:ext cx="177958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94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Use of </a:t>
            </a:r>
            <a:r>
              <a:rPr lang="en-US" altLang="en-US" dirty="0" smtClean="0"/>
              <a:t>Epidemiology (Cont.) </a:t>
            </a:r>
            <a:endParaRPr lang="en-US" altLang="en-US" dirty="0"/>
          </a:p>
        </p:txBody>
      </p:sp>
      <p:sp>
        <p:nvSpPr>
          <p:cNvPr id="3768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5867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z="2400" dirty="0" smtClean="0"/>
              <a:t>Health </a:t>
            </a:r>
            <a:r>
              <a:rPr lang="en-US" altLang="en-US" sz="2400" dirty="0"/>
              <a:t>services</a:t>
            </a:r>
          </a:p>
          <a:p>
            <a:pPr lvl="1"/>
            <a:r>
              <a:rPr lang="en-US" altLang="ja-JP" sz="2000" dirty="0">
                <a:ea typeface="ＭＳ Ｐゴシック" charset="-128"/>
              </a:rPr>
              <a:t>Used to describe the distribution of disease and its determinants in populations </a:t>
            </a:r>
            <a:endParaRPr lang="en-US" altLang="ja-JP" sz="2000" dirty="0" smtClean="0">
              <a:ea typeface="ＭＳ Ｐゴシック" charset="-128"/>
            </a:endParaRP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Study population health care delivery</a:t>
            </a: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Evaluate use of community health services</a:t>
            </a:r>
          </a:p>
          <a:p>
            <a:r>
              <a:rPr lang="en-US" altLang="en-US" sz="2400" dirty="0" smtClean="0">
                <a:ea typeface="ＭＳ Ｐゴシック" charset="-128"/>
              </a:rPr>
              <a:t>Nurses must apply findings in practice</a:t>
            </a: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Incorporate results into prevention programs for communities and at-risk populations</a:t>
            </a: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Extend application into major health policy decisions</a:t>
            </a: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376837" name="Picture 5" descr="bd0501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71851" y="2971800"/>
            <a:ext cx="1710149" cy="149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489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Epidemiology Is …</a:t>
            </a:r>
            <a:endParaRPr lang="en-US" altLang="en-US" dirty="0"/>
          </a:p>
        </p:txBody>
      </p:sp>
      <p:sp>
        <p:nvSpPr>
          <p:cNvPr id="350215" name="Rectangle 7"/>
          <p:cNvSpPr>
            <a:spLocks noGrp="1" noChangeArrowheads="1"/>
          </p:cNvSpPr>
          <p:nvPr>
            <p:ph idx="1"/>
          </p:nvPr>
        </p:nvSpPr>
        <p:spPr>
          <a:xfrm>
            <a:off x="3352800" y="1676400"/>
            <a:ext cx="5105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altLang="ja-JP" dirty="0" smtClean="0">
                <a:ea typeface="ＭＳ Ｐゴシック" charset="-128"/>
              </a:rPr>
              <a:t>… the study of the distribution and determinants of health and disease in human populations </a:t>
            </a:r>
          </a:p>
          <a:p>
            <a:pPr marL="0" indent="0" algn="r">
              <a:buFont typeface="Wingdings 2" pitchFamily="18" charset="2"/>
              <a:buNone/>
            </a:pPr>
            <a:r>
              <a:rPr lang="en-US" altLang="ja-JP" dirty="0" smtClean="0">
                <a:ea typeface="ＭＳ Ｐゴシック" charset="-128"/>
              </a:rPr>
              <a:t>(</a:t>
            </a:r>
            <a:r>
              <a:rPr lang="en-US" altLang="ja-JP" dirty="0" err="1" smtClean="0">
                <a:ea typeface="ＭＳ Ｐゴシック" charset="-128"/>
              </a:rPr>
              <a:t>Harkness</a:t>
            </a:r>
            <a:r>
              <a:rPr lang="en-US" altLang="ja-JP" dirty="0" smtClean="0">
                <a:ea typeface="ＭＳ Ｐゴシック" charset="-128"/>
              </a:rPr>
              <a:t>, 1995)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ja-JP" dirty="0" smtClean="0">
                <a:ea typeface="ＭＳ Ｐゴシック" charset="-128"/>
              </a:rPr>
              <a:t>… the principal science of public health 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3757615"/>
              </p:ext>
            </p:extLst>
          </p:nvPr>
        </p:nvGraphicFramePr>
        <p:xfrm>
          <a:off x="685800" y="2135187"/>
          <a:ext cx="2209800" cy="2665413"/>
        </p:xfrm>
        <a:graphic>
          <a:graphicData uri="http://schemas.openxmlformats.org/presentationml/2006/ole">
            <p:oleObj spid="_x0000_s69669" name="Clip" r:id="rId4" imgW="2428875" imgH="2759075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27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health nurses should exercise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“social responsibility”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applying epidemiological findings, but this will require the active involvement of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consumer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health nurses collaborating with community members can combine epidemiological knowledge and aggregate-level strategies to affect change on the broadest scale.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917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Epidemiological Methods</a:t>
            </a:r>
          </a:p>
        </p:txBody>
      </p:sp>
      <p:sp>
        <p:nvSpPr>
          <p:cNvPr id="37888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Descriptive epidemiology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Focuses on the amount and distribution of health and health problems within a population </a:t>
            </a:r>
          </a:p>
          <a:p>
            <a:r>
              <a:rPr lang="en-US" altLang="ja-JP" dirty="0">
                <a:ea typeface="ＭＳ Ｐゴシック" charset="-128"/>
              </a:rPr>
              <a:t>Analytic epidemiology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Investigates the causes of disease by determining why a disease rate is lower in one population group than in another 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07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Analytic Epidemiology</a:t>
            </a:r>
            <a:endParaRPr lang="en-US" altLang="en-US" dirty="0"/>
          </a:p>
        </p:txBody>
      </p:sp>
      <p:sp>
        <p:nvSpPr>
          <p:cNvPr id="38093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Observational studies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Descriptive purposes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Etiology of disease </a:t>
            </a:r>
            <a:endParaRPr lang="en-US" altLang="ja-JP" dirty="0" smtClean="0">
              <a:ea typeface="ＭＳ Ｐゴシック" charset="-128"/>
            </a:endParaRPr>
          </a:p>
          <a:p>
            <a:pPr lvl="1"/>
            <a:r>
              <a:rPr lang="en-US" altLang="ja-JP" dirty="0" smtClean="0">
                <a:ea typeface="ＭＳ Ｐゴシック" charset="-128"/>
              </a:rPr>
              <a:t>No manipulation by investigator</a:t>
            </a:r>
          </a:p>
          <a:p>
            <a:r>
              <a:rPr lang="en-US" altLang="ja-JP" dirty="0" smtClean="0">
                <a:ea typeface="ＭＳ Ｐゴシック" charset="-128"/>
              </a:rPr>
              <a:t>Cross-sectional </a:t>
            </a:r>
            <a:r>
              <a:rPr lang="en-US" altLang="ja-JP" dirty="0">
                <a:ea typeface="ＭＳ Ｐゴシック" charset="-128"/>
              </a:rPr>
              <a:t>studies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Sometimes called </a:t>
            </a:r>
            <a:r>
              <a:rPr lang="en-US" altLang="ja-JP" i="1" dirty="0">
                <a:ea typeface="ＭＳ Ｐゴシック" charset="-128"/>
              </a:rPr>
              <a:t>prevalence</a:t>
            </a:r>
            <a:r>
              <a:rPr lang="en-US" altLang="ja-JP" dirty="0">
                <a:ea typeface="ＭＳ Ｐゴシック" charset="-128"/>
              </a:rPr>
              <a:t> or </a:t>
            </a:r>
            <a:r>
              <a:rPr lang="en-US" altLang="ja-JP" i="1" dirty="0">
                <a:ea typeface="ＭＳ Ｐゴシック" charset="-128"/>
              </a:rPr>
              <a:t>correlational</a:t>
            </a:r>
            <a:r>
              <a:rPr lang="en-US" altLang="ja-JP" dirty="0">
                <a:ea typeface="ＭＳ Ｐゴシック" charset="-128"/>
              </a:rPr>
              <a:t> </a:t>
            </a:r>
            <a:r>
              <a:rPr lang="en-US" altLang="ja-JP" i="1" dirty="0">
                <a:ea typeface="ＭＳ Ｐゴシック" charset="-128"/>
              </a:rPr>
              <a:t>studies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Examine relationships between potential causal factors and disease at a specific time </a:t>
            </a:r>
            <a:endParaRPr lang="en-US" altLang="ja-JP" dirty="0" smtClean="0">
              <a:ea typeface="ＭＳ Ｐゴシック" charset="-128"/>
            </a:endParaRPr>
          </a:p>
          <a:p>
            <a:pPr lvl="1"/>
            <a:r>
              <a:rPr lang="en-US" altLang="en-US" dirty="0" smtClean="0"/>
              <a:t>Impossible to make causal inferences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65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8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Analytic Epidemiology </a:t>
            </a:r>
            <a:r>
              <a:rPr lang="en-US" altLang="ja-JP" dirty="0" smtClean="0">
                <a:ea typeface="ＭＳ Ｐゴシック" charset="-128"/>
              </a:rPr>
              <a:t>(Cont.)</a:t>
            </a:r>
            <a:endParaRPr lang="en-US" altLang="en-US" dirty="0"/>
          </a:p>
        </p:txBody>
      </p:sp>
      <p:sp>
        <p:nvSpPr>
          <p:cNvPr id="38298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Retrospective studies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Compare individuals with a particular condition or disease with those who do not have the </a:t>
            </a:r>
            <a:r>
              <a:rPr lang="en-US" altLang="ja-JP" dirty="0" smtClean="0">
                <a:ea typeface="ＭＳ Ｐゴシック" charset="-128"/>
              </a:rPr>
              <a:t>disease</a:t>
            </a:r>
          </a:p>
          <a:p>
            <a:pPr lvl="1"/>
            <a:r>
              <a:rPr lang="en-US" altLang="ja-JP" dirty="0" smtClean="0">
                <a:ea typeface="ＭＳ Ｐゴシック" charset="-128"/>
              </a:rPr>
              <a:t>Data collection extends back in time </a:t>
            </a:r>
            <a:endParaRPr lang="en-US" altLang="ja-JP" dirty="0">
              <a:ea typeface="ＭＳ Ｐゴシック" charset="-128"/>
            </a:endParaRPr>
          </a:p>
          <a:p>
            <a:r>
              <a:rPr lang="en-US" altLang="ja-JP" dirty="0">
                <a:ea typeface="ＭＳ Ｐゴシック" charset="-128"/>
              </a:rPr>
              <a:t>Prospective studies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Monitor a group of disease-free individuals to determine if and when disease occurs </a:t>
            </a:r>
            <a:endParaRPr lang="en-US" altLang="ja-JP" dirty="0" smtClean="0">
              <a:ea typeface="ＭＳ Ｐゴシック" charset="-128"/>
            </a:endParaRPr>
          </a:p>
          <a:p>
            <a:pPr lvl="1"/>
            <a:r>
              <a:rPr lang="en-US" altLang="ja-JP" dirty="0" smtClean="0">
                <a:ea typeface="ＭＳ Ｐゴシック" charset="-128"/>
              </a:rPr>
              <a:t>Cohort shares a common experience within a defined time period</a:t>
            </a:r>
          </a:p>
          <a:p>
            <a:pPr lvl="1"/>
            <a:r>
              <a:rPr lang="en-US" altLang="ja-JP" dirty="0" smtClean="0">
                <a:ea typeface="ＭＳ Ｐゴシック" charset="-128"/>
              </a:rPr>
              <a:t>Monitors cohort for disease development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04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8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Analytic Epidemiology </a:t>
            </a:r>
            <a:r>
              <a:rPr lang="en-US" altLang="ja-JP" dirty="0" smtClean="0">
                <a:ea typeface="ＭＳ Ｐゴシック" charset="-128"/>
              </a:rPr>
              <a:t>(Cont.)</a:t>
            </a:r>
            <a:endParaRPr lang="en-US" altLang="en-US" dirty="0"/>
          </a:p>
        </p:txBody>
      </p:sp>
      <p:sp>
        <p:nvSpPr>
          <p:cNvPr id="38298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Experimental </a:t>
            </a:r>
            <a:r>
              <a:rPr lang="en-US" altLang="ja-JP" dirty="0">
                <a:ea typeface="ＭＳ Ｐゴシック" charset="-128"/>
              </a:rPr>
              <a:t>design </a:t>
            </a:r>
            <a:endParaRPr lang="en-US" altLang="ja-JP" dirty="0" smtClean="0">
              <a:ea typeface="ＭＳ Ｐゴシック" charset="-128"/>
            </a:endParaRPr>
          </a:p>
          <a:p>
            <a:pPr lvl="1"/>
            <a:r>
              <a:rPr lang="en-US" altLang="ja-JP" dirty="0" smtClean="0">
                <a:ea typeface="ＭＳ Ｐゴシック" charset="-128"/>
              </a:rPr>
              <a:t>Also called a </a:t>
            </a:r>
            <a:r>
              <a:rPr lang="en-US" altLang="ja-JP" b="1" dirty="0">
                <a:ea typeface="ＭＳ Ｐゴシック" charset="-128"/>
              </a:rPr>
              <a:t>R</a:t>
            </a:r>
            <a:r>
              <a:rPr lang="en-US" altLang="ja-JP" b="1" dirty="0" smtClean="0">
                <a:ea typeface="ＭＳ Ｐゴシック" charset="-128"/>
              </a:rPr>
              <a:t>andomized Clinical Trial (RCT)</a:t>
            </a:r>
            <a:endParaRPr lang="en-US" altLang="ja-JP" b="1" dirty="0">
              <a:ea typeface="ＭＳ Ｐゴシック" charset="-128"/>
            </a:endParaRPr>
          </a:p>
          <a:p>
            <a:pPr lvl="2"/>
            <a:r>
              <a:rPr lang="en-US" altLang="ja-JP" dirty="0" smtClean="0">
                <a:ea typeface="ＭＳ Ｐゴシック" charset="-128"/>
              </a:rPr>
              <a:t>Subjects assigned to experimental or control group</a:t>
            </a:r>
          </a:p>
          <a:p>
            <a:pPr lvl="2"/>
            <a:r>
              <a:rPr lang="en-US" altLang="ja-JP" dirty="0" smtClean="0">
                <a:ea typeface="ＭＳ Ｐゴシック" charset="-128"/>
              </a:rPr>
              <a:t>Apply experimental methods to test treatment and prevention strategies</a:t>
            </a:r>
          </a:p>
          <a:p>
            <a:pPr lvl="2"/>
            <a:r>
              <a:rPr lang="en-US" altLang="ja-JP" dirty="0" smtClean="0">
                <a:ea typeface="ＭＳ Ｐゴシック" charset="-128"/>
              </a:rPr>
              <a:t>Ethical considerations with human subject rights review</a:t>
            </a:r>
          </a:p>
          <a:p>
            <a:pPr lvl="1"/>
            <a:r>
              <a:rPr lang="en-US" altLang="ja-JP" dirty="0" smtClean="0">
                <a:ea typeface="ＭＳ Ｐゴシック" charset="-128"/>
              </a:rPr>
              <a:t>Also </a:t>
            </a:r>
            <a:r>
              <a:rPr lang="en-US" altLang="ja-JP" dirty="0">
                <a:ea typeface="ＭＳ Ｐゴシック" charset="-128"/>
              </a:rPr>
              <a:t>useful for investigating chronic disease prevention 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28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6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Historical Perspective</a:t>
            </a:r>
            <a:endParaRPr lang="en-US" altLang="en-US" dirty="0"/>
          </a:p>
        </p:txBody>
      </p:sp>
      <p:sp>
        <p:nvSpPr>
          <p:cNvPr id="35226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342900" lvl="1" indent="-342900">
              <a:lnSpc>
                <a:spcPct val="90000"/>
              </a:lnSpc>
              <a:buSzPct val="60000"/>
              <a:buFont typeface="Wingdings 2" pitchFamily="18" charset="2"/>
              <a:buChar char=""/>
            </a:pPr>
            <a:r>
              <a:rPr lang="en-US" altLang="en-US" sz="2800" dirty="0" smtClean="0"/>
              <a:t>Investigations of disease pattern in the community; comparing people who had disease or who remained healthy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Person-Place-Time Model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Person</a:t>
            </a:r>
            <a:r>
              <a:rPr lang="en-US" altLang="en-US" dirty="0"/>
              <a:t>: “Who” </a:t>
            </a:r>
            <a:r>
              <a:rPr lang="en-US" altLang="en-US" dirty="0" smtClean="0"/>
              <a:t>factors, </a:t>
            </a:r>
            <a:r>
              <a:rPr lang="en-US" altLang="en-US" dirty="0"/>
              <a:t>such as demographic </a:t>
            </a:r>
            <a:r>
              <a:rPr lang="en-US" altLang="en-US" dirty="0" smtClean="0"/>
              <a:t>characteristics, health, and disease status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Place: “</a:t>
            </a:r>
            <a:r>
              <a:rPr lang="en-US" altLang="en-US" dirty="0"/>
              <a:t>Where” </a:t>
            </a:r>
            <a:r>
              <a:rPr lang="en-US" altLang="en-US" dirty="0" smtClean="0"/>
              <a:t>factors, </a:t>
            </a:r>
            <a:r>
              <a:rPr lang="en-US" altLang="en-US" dirty="0"/>
              <a:t>such as geographic </a:t>
            </a:r>
            <a:r>
              <a:rPr lang="en-US" altLang="en-US" dirty="0" smtClean="0"/>
              <a:t>location, climate and environmental conditions, political and social environment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Time</a:t>
            </a:r>
            <a:r>
              <a:rPr lang="en-US" altLang="en-US" dirty="0"/>
              <a:t>: “When</a:t>
            </a:r>
            <a:r>
              <a:rPr lang="en-US" altLang="en-US" dirty="0" smtClean="0"/>
              <a:t>” factors, such as times of day, week, or month and secular trends over months and year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13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Different Types of 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Descriptive Epidemiology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Study of the amount and distribution of disease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Used by public health professionals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Identified patterns frequently indicate possible causes of disease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Analytic Epidemiology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Examine complex relationships among the many determinants of disease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Investigation of the causes of disease, or etiology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182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1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Epidemiological Triangle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5430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150" y="1676400"/>
            <a:ext cx="4768850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92280" y="5366266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5-1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Agent of </a:t>
            </a:r>
            <a:r>
              <a:rPr lang="en-US" altLang="en-US" dirty="0" smtClean="0"/>
              <a:t>Disease</a:t>
            </a:r>
            <a:br>
              <a:rPr lang="en-US" altLang="en-US" dirty="0" smtClean="0"/>
            </a:br>
            <a:r>
              <a:rPr lang="en-US" altLang="en-US" sz="2800" dirty="0" smtClean="0"/>
              <a:t>(Etiologic Factors)</a:t>
            </a:r>
            <a:endParaRPr lang="en-US" altLang="en-US" sz="2800" dirty="0"/>
          </a:p>
        </p:txBody>
      </p:sp>
      <p:sp>
        <p:nvSpPr>
          <p:cNvPr id="35635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/>
              <a:t>Nutritive </a:t>
            </a:r>
            <a:r>
              <a:rPr lang="en-US" altLang="en-US" dirty="0" smtClean="0"/>
              <a:t>elements</a:t>
            </a:r>
          </a:p>
          <a:p>
            <a:pPr lvl="1"/>
            <a:r>
              <a:rPr lang="en-US" altLang="en-US" dirty="0" smtClean="0"/>
              <a:t>Excesses, deficiencies</a:t>
            </a:r>
            <a:endParaRPr lang="en-US" altLang="en-US" dirty="0"/>
          </a:p>
          <a:p>
            <a:r>
              <a:rPr lang="en-US" altLang="en-US" dirty="0"/>
              <a:t>Chemical </a:t>
            </a:r>
            <a:r>
              <a:rPr lang="en-US" altLang="en-US" dirty="0" smtClean="0"/>
              <a:t>agents</a:t>
            </a:r>
          </a:p>
          <a:p>
            <a:pPr lvl="1"/>
            <a:r>
              <a:rPr lang="en-US" altLang="en-US" dirty="0" smtClean="0"/>
              <a:t>Poisons, allergens</a:t>
            </a:r>
            <a:endParaRPr lang="en-US" altLang="en-US" dirty="0"/>
          </a:p>
          <a:p>
            <a:r>
              <a:rPr lang="en-US" altLang="en-US" dirty="0"/>
              <a:t>Physical </a:t>
            </a:r>
            <a:r>
              <a:rPr lang="en-US" altLang="en-US" dirty="0" smtClean="0"/>
              <a:t>agents</a:t>
            </a:r>
          </a:p>
          <a:p>
            <a:pPr lvl="1"/>
            <a:r>
              <a:rPr lang="en-US" altLang="en-US" dirty="0" smtClean="0"/>
              <a:t>Ionizing radiation, mechanical</a:t>
            </a:r>
            <a:endParaRPr lang="en-US" altLang="en-US" dirty="0"/>
          </a:p>
          <a:p>
            <a:r>
              <a:rPr lang="en-US" altLang="en-US" dirty="0" smtClean="0"/>
              <a:t>Infectious agents</a:t>
            </a:r>
          </a:p>
          <a:p>
            <a:pPr lvl="1"/>
            <a:r>
              <a:rPr lang="en-US" altLang="en-US" dirty="0" smtClean="0"/>
              <a:t>Metazoa, protozoa, bacteria, fungi, rickettsia, viruses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4137063"/>
              </p:ext>
            </p:extLst>
          </p:nvPr>
        </p:nvGraphicFramePr>
        <p:xfrm>
          <a:off x="6553200" y="2136775"/>
          <a:ext cx="1847850" cy="2392363"/>
        </p:xfrm>
        <a:graphic>
          <a:graphicData uri="http://schemas.openxmlformats.org/presentationml/2006/ole">
            <p:oleObj spid="_x0000_s70694" name="Clip" r:id="rId4" imgW="1413596" imgH="1980936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726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Host </a:t>
            </a:r>
            <a:r>
              <a:rPr lang="en-US" altLang="en-US" dirty="0" smtClean="0"/>
              <a:t>Factors–Intrinsic </a:t>
            </a:r>
            <a:r>
              <a:rPr lang="en-US" altLang="en-US" dirty="0"/>
              <a:t>F</a:t>
            </a:r>
            <a:r>
              <a:rPr lang="en-US" altLang="en-US" dirty="0" smtClean="0"/>
              <a:t>actors</a:t>
            </a:r>
            <a:br>
              <a:rPr lang="en-US" altLang="en-US" dirty="0" smtClean="0"/>
            </a:br>
            <a:r>
              <a:rPr lang="en-US" altLang="en-US" sz="2800" dirty="0" smtClean="0"/>
              <a:t>(Susceptibility</a:t>
            </a:r>
            <a:r>
              <a:rPr lang="en-US" altLang="en-US" sz="2800" dirty="0"/>
              <a:t>, or Response to </a:t>
            </a:r>
            <a:r>
              <a:rPr lang="en-US" altLang="en-US" sz="2800" dirty="0" smtClean="0"/>
              <a:t>Agent)</a:t>
            </a:r>
            <a:endParaRPr lang="en-US" altLang="en-US" sz="2800" dirty="0"/>
          </a:p>
        </p:txBody>
      </p:sp>
      <p:sp>
        <p:nvSpPr>
          <p:cNvPr id="358407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Genetic</a:t>
            </a:r>
            <a:endParaRPr lang="en-US" altLang="en-US" dirty="0"/>
          </a:p>
          <a:p>
            <a:r>
              <a:rPr lang="en-US" altLang="en-US" dirty="0"/>
              <a:t>Age</a:t>
            </a:r>
          </a:p>
          <a:p>
            <a:r>
              <a:rPr lang="en-US" altLang="en-US" dirty="0"/>
              <a:t>Sex</a:t>
            </a:r>
          </a:p>
          <a:p>
            <a:r>
              <a:rPr lang="en-US" altLang="en-US" dirty="0"/>
              <a:t>Ethnic group</a:t>
            </a:r>
          </a:p>
          <a:p>
            <a:r>
              <a:rPr lang="en-US" altLang="en-US" dirty="0"/>
              <a:t>Physiological state</a:t>
            </a:r>
          </a:p>
          <a:p>
            <a:r>
              <a:rPr lang="en-US" altLang="en-US" dirty="0"/>
              <a:t>Prior immunological </a:t>
            </a:r>
            <a:r>
              <a:rPr lang="en-US" altLang="en-US" dirty="0" smtClean="0"/>
              <a:t>experience</a:t>
            </a:r>
          </a:p>
          <a:p>
            <a:pPr lvl="1"/>
            <a:r>
              <a:rPr lang="en-US" altLang="en-US" dirty="0"/>
              <a:t>A</a:t>
            </a:r>
            <a:r>
              <a:rPr lang="en-US" altLang="en-US" dirty="0" smtClean="0"/>
              <a:t>ctive/, passive</a:t>
            </a:r>
            <a:endParaRPr lang="en-US" altLang="en-US" dirty="0"/>
          </a:p>
          <a:p>
            <a:r>
              <a:rPr lang="en-US" altLang="en-US" dirty="0"/>
              <a:t>Intercurrent or preexisting disease</a:t>
            </a:r>
          </a:p>
          <a:p>
            <a:r>
              <a:rPr lang="en-US" altLang="en-US" dirty="0"/>
              <a:t>Human behavior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325226317"/>
              </p:ext>
            </p:extLst>
          </p:nvPr>
        </p:nvGraphicFramePr>
        <p:xfrm>
          <a:off x="6324600" y="1905000"/>
          <a:ext cx="2103438" cy="2803525"/>
        </p:xfrm>
        <a:graphic>
          <a:graphicData uri="http://schemas.openxmlformats.org/presentationml/2006/ole">
            <p:oleObj spid="_x0000_s71717" name="Clip" r:id="rId4" imgW="3344863" imgH="411956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886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Environmental </a:t>
            </a:r>
            <a:r>
              <a:rPr lang="en-US" altLang="en-US" sz="3600" dirty="0" smtClean="0"/>
              <a:t>Factors— Extrinsic Factors…</a:t>
            </a:r>
            <a:endParaRPr lang="en-US" altLang="en-US" sz="3600" dirty="0">
              <a:ea typeface="ＭＳ Ｐゴシック" charset="-128"/>
            </a:endParaRPr>
          </a:p>
        </p:txBody>
      </p:sp>
      <p:sp>
        <p:nvSpPr>
          <p:cNvPr id="360455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altLang="ja-JP" dirty="0">
                <a:ea typeface="ＭＳ Ｐゴシック" charset="-128"/>
              </a:rPr>
              <a:t>…</a:t>
            </a:r>
            <a:r>
              <a:rPr lang="en-US" altLang="en-US" dirty="0"/>
              <a:t> influence existence of the agent, exposure, or susceptibility to agent</a:t>
            </a:r>
          </a:p>
          <a:p>
            <a:r>
              <a:rPr lang="en-US" altLang="en-US" dirty="0"/>
              <a:t>Physical </a:t>
            </a:r>
            <a:r>
              <a:rPr lang="en-US" altLang="en-US" dirty="0" smtClean="0"/>
              <a:t>environment</a:t>
            </a:r>
            <a:endParaRPr lang="en-US" altLang="en-US" dirty="0"/>
          </a:p>
          <a:p>
            <a:r>
              <a:rPr lang="en-US" altLang="en-US" dirty="0"/>
              <a:t>Biological </a:t>
            </a:r>
            <a:r>
              <a:rPr lang="en-US" altLang="en-US" dirty="0" smtClean="0"/>
              <a:t>environment</a:t>
            </a:r>
          </a:p>
          <a:p>
            <a:pPr lvl="1"/>
            <a:r>
              <a:rPr lang="en-US" altLang="en-US" dirty="0" smtClean="0"/>
              <a:t>Human populations, flora, fauna</a:t>
            </a:r>
          </a:p>
          <a:p>
            <a:r>
              <a:rPr lang="en-US" altLang="en-US" dirty="0" smtClean="0"/>
              <a:t>Socioeconomic environment</a:t>
            </a:r>
          </a:p>
          <a:p>
            <a:pPr lvl="1"/>
            <a:r>
              <a:rPr lang="en-US" altLang="en-US" dirty="0" smtClean="0"/>
              <a:t>Occupation, urbanization and economic development, disruption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5" descr="tr000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09800"/>
            <a:ext cx="2138522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8668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 dirty="0"/>
              <a:t>Wheel Model of </a:t>
            </a:r>
            <a:br>
              <a:rPr lang="en-US" altLang="en-US" sz="3600" dirty="0"/>
            </a:br>
            <a:r>
              <a:rPr lang="en-US" altLang="en-US" sz="3600" dirty="0"/>
              <a:t>Human-Environment Interaction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625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46993"/>
            <a:ext cx="4241800" cy="422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51600" y="43434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5-2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Redrawn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Mausner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JS, Kramer S: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Mausner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Bahn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epidemiology: an introductory text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ed 2, Philadelphia, 1985, Saunders.</a:t>
            </a:r>
          </a:p>
        </p:txBody>
      </p:sp>
    </p:spTree>
    <p:extLst>
      <p:ext uri="{BB962C8B-B14F-4D97-AF65-F5344CB8AC3E}">
        <p14:creationId xmlns:p14="http://schemas.microsoft.com/office/powerpoint/2010/main" xmlns="" val="124772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3088</TotalTime>
  <Words>1464</Words>
  <Application>Microsoft Office PowerPoint</Application>
  <PresentationFormat>Letter Paper (8.5x11 in)</PresentationFormat>
  <Paragraphs>216</Paragraphs>
  <Slides>24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2_Office Theme</vt:lpstr>
      <vt:lpstr>Clip</vt:lpstr>
      <vt:lpstr>Chapter 5</vt:lpstr>
      <vt:lpstr>Epidemiology Is …</vt:lpstr>
      <vt:lpstr>Historical Perspective</vt:lpstr>
      <vt:lpstr>Different Types of Epidemiology</vt:lpstr>
      <vt:lpstr>Epidemiological Triangle</vt:lpstr>
      <vt:lpstr>Agent of Disease (Etiologic Factors)</vt:lpstr>
      <vt:lpstr>Host Factors–Intrinsic Factors (Susceptibility, or Response to Agent)</vt:lpstr>
      <vt:lpstr>Environmental Factors— Extrinsic Factors…</vt:lpstr>
      <vt:lpstr>Wheel Model of  Human-Environment Interaction</vt:lpstr>
      <vt:lpstr>Web of Causation</vt:lpstr>
      <vt:lpstr>Ecosocial Approach</vt:lpstr>
      <vt:lpstr>Calculation of Rates</vt:lpstr>
      <vt:lpstr>Morbidity Rates</vt:lpstr>
      <vt:lpstr>Slide 14</vt:lpstr>
      <vt:lpstr>Mortality Rates (routinely collected birth and death rates)</vt:lpstr>
      <vt:lpstr>Slide 16</vt:lpstr>
      <vt:lpstr>Concept of Risk</vt:lpstr>
      <vt:lpstr>Use of Epidemiology </vt:lpstr>
      <vt:lpstr>Use of Epidemiology (Cont.) </vt:lpstr>
      <vt:lpstr>Slide 20</vt:lpstr>
      <vt:lpstr>Epidemiological Methods</vt:lpstr>
      <vt:lpstr>Analytic Epidemiology</vt:lpstr>
      <vt:lpstr>Analytic Epidemiology (Cont.)</vt:lpstr>
      <vt:lpstr>Analytic Epidemiology (Cont.)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    Cholinesterase Inhibitors</dc:title>
  <dc:creator>Janet Czermak</dc:creator>
  <cp:lastModifiedBy>MSSPL-15-ELS-2</cp:lastModifiedBy>
  <cp:revision>320</cp:revision>
  <cp:lastPrinted>2000-11-30T21:12:40Z</cp:lastPrinted>
  <dcterms:created xsi:type="dcterms:W3CDTF">2000-10-10T03:44:32Z</dcterms:created>
  <dcterms:modified xsi:type="dcterms:W3CDTF">2014-09-05T04:42:44Z</dcterms:modified>
</cp:coreProperties>
</file>